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 id="2147483852" r:id="rId2"/>
    <p:sldMasterId id="2147483864" r:id="rId3"/>
    <p:sldMasterId id="2147483876" r:id="rId4"/>
  </p:sldMasterIdLst>
  <p:notesMasterIdLst>
    <p:notesMasterId r:id="rId34"/>
  </p:notesMasterIdLst>
  <p:sldIdLst>
    <p:sldId id="257" r:id="rId5"/>
    <p:sldId id="260" r:id="rId6"/>
    <p:sldId id="261" r:id="rId7"/>
    <p:sldId id="308" r:id="rId8"/>
    <p:sldId id="264" r:id="rId9"/>
    <p:sldId id="266" r:id="rId10"/>
    <p:sldId id="269" r:id="rId11"/>
    <p:sldId id="270" r:id="rId12"/>
    <p:sldId id="312" r:id="rId13"/>
    <p:sldId id="273" r:id="rId14"/>
    <p:sldId id="275" r:id="rId15"/>
    <p:sldId id="318" r:id="rId16"/>
    <p:sldId id="319" r:id="rId17"/>
    <p:sldId id="320" r:id="rId18"/>
    <p:sldId id="281" r:id="rId19"/>
    <p:sldId id="283" r:id="rId20"/>
    <p:sldId id="285" r:id="rId21"/>
    <p:sldId id="316" r:id="rId22"/>
    <p:sldId id="317" r:id="rId23"/>
    <p:sldId id="294" r:id="rId24"/>
    <p:sldId id="296" r:id="rId25"/>
    <p:sldId id="298" r:id="rId26"/>
    <p:sldId id="301" r:id="rId27"/>
    <p:sldId id="313" r:id="rId28"/>
    <p:sldId id="300" r:id="rId29"/>
    <p:sldId id="311" r:id="rId30"/>
    <p:sldId id="303" r:id="rId31"/>
    <p:sldId id="305" r:id="rId32"/>
    <p:sldId id="307" r:id="rId33"/>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0" d="100"/>
          <a:sy n="110" d="100"/>
        </p:scale>
        <p:origin x="-318"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dLbls>
            <c:showLegendKey val="0"/>
            <c:showVal val="1"/>
            <c:showCatName val="0"/>
            <c:showSerName val="0"/>
            <c:showPercent val="0"/>
            <c:showBubbleSize val="0"/>
            <c:showLeaderLines val="1"/>
          </c:dLbls>
          <c:cat>
            <c:strRef>
              <c:f>Лист1!$C$2:$C$3</c:f>
              <c:strCache>
                <c:ptCount val="2"/>
                <c:pt idx="0">
                  <c:v>Остепененные</c:v>
                </c:pt>
                <c:pt idx="1">
                  <c:v>Неостепененные</c:v>
                </c:pt>
              </c:strCache>
            </c:strRef>
          </c:cat>
          <c:val>
            <c:numRef>
              <c:f>Лист1!$D$2:$D$3</c:f>
              <c:numCache>
                <c:formatCode>0%</c:formatCode>
                <c:ptCount val="2"/>
                <c:pt idx="0">
                  <c:v>0.71</c:v>
                </c:pt>
                <c:pt idx="1">
                  <c:v>0.28999999999999998</c:v>
                </c:pt>
              </c:numCache>
            </c:numRef>
          </c:val>
        </c:ser>
        <c:dLbls>
          <c:showLegendKey val="0"/>
          <c:showVal val="0"/>
          <c:showCatName val="0"/>
          <c:showSerName val="0"/>
          <c:showPercent val="0"/>
          <c:showBubbleSize val="0"/>
          <c:showLeaderLines val="1"/>
        </c:dLbls>
      </c:pie3DChart>
    </c:plotArea>
    <c:legend>
      <c:legendPos val="b"/>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888C2E-325E-474F-945D-1FF817453466}" type="datetimeFigureOut">
              <a:rPr lang="ru-RU" smtClean="0"/>
              <a:t>16.03.2016</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65AC89-A75F-4CE0-9620-CC121AA83275}" type="slidenum">
              <a:rPr lang="ru-RU" smtClean="0"/>
              <a:t>‹#›</a:t>
            </a:fld>
            <a:endParaRPr lang="ru-RU"/>
          </a:p>
        </p:txBody>
      </p:sp>
    </p:spTree>
    <p:extLst>
      <p:ext uri="{BB962C8B-B14F-4D97-AF65-F5344CB8AC3E}">
        <p14:creationId xmlns:p14="http://schemas.microsoft.com/office/powerpoint/2010/main" val="235992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B65AC89-A75F-4CE0-9620-CC121AA83275}" type="slidenum">
              <a:rPr lang="ru-RU" smtClean="0"/>
              <a:t>15</a:t>
            </a:fld>
            <a:endParaRPr lang="ru-RU"/>
          </a:p>
        </p:txBody>
      </p:sp>
    </p:spTree>
    <p:extLst>
      <p:ext uri="{BB962C8B-B14F-4D97-AF65-F5344CB8AC3E}">
        <p14:creationId xmlns:p14="http://schemas.microsoft.com/office/powerpoint/2010/main" val="138616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B65AC89-A75F-4CE0-9620-CC121AA83275}" type="slidenum">
              <a:rPr lang="ru-RU" smtClean="0"/>
              <a:t>26</a:t>
            </a:fld>
            <a:endParaRPr lang="ru-RU"/>
          </a:p>
        </p:txBody>
      </p:sp>
    </p:spTree>
    <p:extLst>
      <p:ext uri="{BB962C8B-B14F-4D97-AF65-F5344CB8AC3E}">
        <p14:creationId xmlns:p14="http://schemas.microsoft.com/office/powerpoint/2010/main" val="388606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B65AC89-A75F-4CE0-9620-CC121AA83275}" type="slidenum">
              <a:rPr lang="ru-RU" smtClean="0"/>
              <a:t>28</a:t>
            </a:fld>
            <a:endParaRPr lang="ru-RU"/>
          </a:p>
        </p:txBody>
      </p:sp>
    </p:spTree>
    <p:extLst>
      <p:ext uri="{BB962C8B-B14F-4D97-AF65-F5344CB8AC3E}">
        <p14:creationId xmlns:p14="http://schemas.microsoft.com/office/powerpoint/2010/main" val="1214438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171450"/>
            <a:ext cx="8695944" cy="452628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4015472"/>
            <a:ext cx="8723376" cy="998685"/>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200150"/>
            <a:ext cx="7772400" cy="1335081"/>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2667001"/>
            <a:ext cx="6400800" cy="11049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431971C-3A48-46CD-967B-1D82C187F0ED}"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3BE25337-8308-46A2-BC13-356F70DBA709}"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390BA34-A9CA-42DF-81EA-4470FBCD1BF6}"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grpSp>
        <p:nvGrpSpPr>
          <p:cNvPr id="15" name="Group 14"/>
          <p:cNvGrpSpPr>
            <a:grpSpLocks noChangeAspect="1"/>
          </p:cNvGrpSpPr>
          <p:nvPr/>
        </p:nvGrpSpPr>
        <p:grpSpPr bwMode="hidden">
          <a:xfrm>
            <a:off x="211665" y="535643"/>
            <a:ext cx="8723376" cy="998685"/>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085850"/>
            <a:ext cx="2057400" cy="3365500"/>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085850"/>
            <a:ext cx="6019800" cy="3365501"/>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171450"/>
            <a:ext cx="8695944" cy="452628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4015472"/>
            <a:ext cx="8723376" cy="998685"/>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200152"/>
            <a:ext cx="7772400" cy="1335081"/>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2667001"/>
            <a:ext cx="6400800" cy="11049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431971C-3A48-46CD-967B-1D82C187F0ED}"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1726252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04F1153-5276-4859-AD0E-73DC29D651C2}"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
        <p:nvSpPr>
          <p:cNvPr id="7" name="Title 6"/>
          <p:cNvSpPr>
            <a:spLocks noGrp="1"/>
          </p:cNvSpPr>
          <p:nvPr>
            <p:ph type="title"/>
          </p:nvPr>
        </p:nvSpPr>
        <p:spPr/>
        <p:txBody>
          <a:bodyPr/>
          <a:lstStyle/>
          <a:p>
            <a:r>
              <a:rPr lang="ru-RU" smtClean="0"/>
              <a:t>Образец заголовка</a:t>
            </a:r>
            <a:endParaRPr lang="en-US"/>
          </a:p>
        </p:txBody>
      </p:sp>
    </p:spTree>
    <p:extLst>
      <p:ext uri="{BB962C8B-B14F-4D97-AF65-F5344CB8AC3E}">
        <p14:creationId xmlns:p14="http://schemas.microsoft.com/office/powerpoint/2010/main" val="2237439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171450"/>
            <a:ext cx="8695944" cy="3552444"/>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47" y="3152695"/>
            <a:ext cx="2876429" cy="53552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3056467"/>
            <a:ext cx="5544515" cy="637604"/>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3065672"/>
            <a:ext cx="5467980" cy="580704"/>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3055632"/>
            <a:ext cx="3308000" cy="488662"/>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3043918"/>
            <a:ext cx="8723376" cy="997406"/>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1847670"/>
            <a:ext cx="7772400" cy="1143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078090"/>
            <a:ext cx="6417734" cy="70485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7080F16-489D-4CA6-9BE1-3788D968E183}"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668403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2E16FC1A-BD6A-4E22-90A3-22073FBE8B8C}" type="datetime1">
              <a:rPr lang="ru-RU" smtClean="0">
                <a:solidFill>
                  <a:srgbClr val="073E87"/>
                </a:solidFill>
              </a:rPr>
              <a:pPr/>
              <a:t>16.03.2016</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
        <p:nvSpPr>
          <p:cNvPr id="9" name="Content Placeholder 8"/>
          <p:cNvSpPr>
            <a:spLocks noGrp="1"/>
          </p:cNvSpPr>
          <p:nvPr>
            <p:ph sz="quarter" idx="13"/>
          </p:nvPr>
        </p:nvSpPr>
        <p:spPr>
          <a:xfrm>
            <a:off x="676655" y="2009394"/>
            <a:ext cx="3822192" cy="258546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009394"/>
            <a:ext cx="3822192" cy="258546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2925001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008585"/>
            <a:ext cx="3822192" cy="47982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5" y="2571751"/>
            <a:ext cx="3820055" cy="2022872"/>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008585"/>
            <a:ext cx="3822192" cy="47982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571751"/>
            <a:ext cx="3822192" cy="2022872"/>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5119DA1-7FCC-4D04-9DEF-24D239C9A624}" type="datetime1">
              <a:rPr lang="ru-RU" smtClean="0">
                <a:solidFill>
                  <a:srgbClr val="073E87"/>
                </a:solidFill>
              </a:rPr>
              <a:pPr/>
              <a:t>16.03.2016</a:t>
            </a:fld>
            <a:endParaRPr lang="ru-RU">
              <a:solidFill>
                <a:srgbClr val="073E87"/>
              </a:solidFill>
            </a:endParaRPr>
          </a:p>
        </p:txBody>
      </p:sp>
      <p:sp>
        <p:nvSpPr>
          <p:cNvPr id="8" name="Footer Placeholder 7"/>
          <p:cNvSpPr>
            <a:spLocks noGrp="1"/>
          </p:cNvSpPr>
          <p:nvPr>
            <p:ph type="ftr" sz="quarter" idx="11"/>
          </p:nvPr>
        </p:nvSpPr>
        <p:spPr/>
        <p:txBody>
          <a:bodyPr/>
          <a:lstStyle/>
          <a:p>
            <a:endParaRPr lang="ru-RU">
              <a:solidFill>
                <a:srgbClr val="073E87"/>
              </a:solidFill>
            </a:endParaRPr>
          </a:p>
        </p:txBody>
      </p:sp>
      <p:sp>
        <p:nvSpPr>
          <p:cNvPr id="9" name="Slide Number Placeholder 8"/>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3928371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9F1C132E-DAFE-4239-A0AC-AE7B82988DA2}" type="datetime1">
              <a:rPr lang="ru-RU" smtClean="0">
                <a:solidFill>
                  <a:srgbClr val="073E87"/>
                </a:solidFill>
              </a:rPr>
              <a:pPr/>
              <a:t>16.03.2016</a:t>
            </a:fld>
            <a:endParaRPr lang="ru-RU">
              <a:solidFill>
                <a:srgbClr val="073E87"/>
              </a:solidFill>
            </a:endParaRPr>
          </a:p>
        </p:txBody>
      </p:sp>
      <p:sp>
        <p:nvSpPr>
          <p:cNvPr id="4" name="Footer Placeholder 3"/>
          <p:cNvSpPr>
            <a:spLocks noGrp="1"/>
          </p:cNvSpPr>
          <p:nvPr>
            <p:ph type="ftr" sz="quarter" idx="11"/>
          </p:nvPr>
        </p:nvSpPr>
        <p:spPr/>
        <p:txBody>
          <a:bodyPr/>
          <a:lstStyle/>
          <a:p>
            <a:endParaRPr lang="ru-RU">
              <a:solidFill>
                <a:srgbClr val="073E87"/>
              </a:solidFill>
            </a:endParaRPr>
          </a:p>
        </p:txBody>
      </p:sp>
      <p:sp>
        <p:nvSpPr>
          <p:cNvPr id="5" name="Slide Number Placeholder 4"/>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30442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535645"/>
            <a:ext cx="8723376" cy="997406"/>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77280B05-26A5-4A8D-B5D7-ECFB47A921FA}" type="datetime1">
              <a:rPr lang="ru-RU" smtClean="0">
                <a:solidFill>
                  <a:srgbClr val="073E87"/>
                </a:solidFill>
              </a:rPr>
              <a:pPr/>
              <a:t>16.03.2016</a:t>
            </a:fld>
            <a:endParaRPr lang="ru-RU">
              <a:solidFill>
                <a:srgbClr val="073E87"/>
              </a:solidFill>
            </a:endParaRPr>
          </a:p>
        </p:txBody>
      </p:sp>
      <p:sp>
        <p:nvSpPr>
          <p:cNvPr id="3" name="Footer Placeholder 2"/>
          <p:cNvSpPr>
            <a:spLocks noGrp="1"/>
          </p:cNvSpPr>
          <p:nvPr>
            <p:ph type="ftr" sz="quarter" idx="11"/>
          </p:nvPr>
        </p:nvSpPr>
        <p:spPr/>
        <p:txBody>
          <a:bodyPr/>
          <a:lstStyle/>
          <a:p>
            <a:endParaRPr lang="ru-RU">
              <a:solidFill>
                <a:srgbClr val="073E87"/>
              </a:solidFill>
            </a:endParaRPr>
          </a:p>
        </p:txBody>
      </p:sp>
      <p:sp>
        <p:nvSpPr>
          <p:cNvPr id="4" name="Slide Number Placeholder 3"/>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2293711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59F71F1D-590D-4478-919C-A5928B87EA15}" type="datetime1">
              <a:rPr lang="ru-RU" smtClean="0">
                <a:solidFill>
                  <a:srgbClr val="073E87"/>
                </a:solidFill>
              </a:rPr>
              <a:pPr/>
              <a:t>16.03.2016</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
        <p:nvSpPr>
          <p:cNvPr id="4" name="Text Placeholder 3"/>
          <p:cNvSpPr>
            <a:spLocks noGrp="1"/>
          </p:cNvSpPr>
          <p:nvPr>
            <p:ph type="body" sz="half" idx="2"/>
          </p:nvPr>
        </p:nvSpPr>
        <p:spPr>
          <a:xfrm>
            <a:off x="914400" y="2686054"/>
            <a:ext cx="3352800" cy="142875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535643"/>
            <a:ext cx="8723376" cy="998685"/>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1714500"/>
            <a:ext cx="3352800" cy="939546"/>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371600"/>
            <a:ext cx="3904076" cy="28575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449707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04F1153-5276-4859-AD0E-73DC29D651C2}"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171450"/>
            <a:ext cx="8695944" cy="452628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4015472"/>
            <a:ext cx="8723376" cy="998685"/>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64" y="254001"/>
            <a:ext cx="3812645" cy="1822451"/>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42" y="2089150"/>
            <a:ext cx="3818467" cy="18161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0F93EF5-9267-4B69-AF0D-03C671E3917F}" type="datetime1">
              <a:rPr lang="ru-RU" smtClean="0">
                <a:solidFill>
                  <a:srgbClr val="073E87"/>
                </a:solidFill>
              </a:rPr>
              <a:pPr/>
              <a:t>16.03.2016</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
        <p:nvSpPr>
          <p:cNvPr id="3" name="Picture Placeholder 2"/>
          <p:cNvSpPr>
            <a:spLocks noGrp="1"/>
          </p:cNvSpPr>
          <p:nvPr>
            <p:ph type="pic" idx="1"/>
          </p:nvPr>
        </p:nvSpPr>
        <p:spPr>
          <a:xfrm>
            <a:off x="838200" y="1028700"/>
            <a:ext cx="3566160" cy="219456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extLst>
      <p:ext uri="{BB962C8B-B14F-4D97-AF65-F5344CB8AC3E}">
        <p14:creationId xmlns:p14="http://schemas.microsoft.com/office/powerpoint/2010/main" val="2443129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3BE25337-8308-46A2-BC13-356F70DBA709}"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1392392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1390BA34-A9CA-42DF-81EA-4470FBCD1BF6}"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grpSp>
        <p:nvGrpSpPr>
          <p:cNvPr id="15" name="Group 14"/>
          <p:cNvGrpSpPr>
            <a:grpSpLocks noChangeAspect="1"/>
          </p:cNvGrpSpPr>
          <p:nvPr/>
        </p:nvGrpSpPr>
        <p:grpSpPr bwMode="hidden">
          <a:xfrm>
            <a:off x="211665" y="535643"/>
            <a:ext cx="8723376" cy="998685"/>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085850"/>
            <a:ext cx="2057400" cy="3365500"/>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085854"/>
            <a:ext cx="6019800" cy="3365501"/>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130737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171450"/>
            <a:ext cx="8695944" cy="452628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4015472"/>
            <a:ext cx="8723376" cy="998685"/>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200152"/>
            <a:ext cx="7772400" cy="1335081"/>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2667001"/>
            <a:ext cx="6400800" cy="11049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431971C-3A48-46CD-967B-1D82C187F0ED}"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2014196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04F1153-5276-4859-AD0E-73DC29D651C2}"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
        <p:nvSpPr>
          <p:cNvPr id="7" name="Title 6"/>
          <p:cNvSpPr>
            <a:spLocks noGrp="1"/>
          </p:cNvSpPr>
          <p:nvPr>
            <p:ph type="title"/>
          </p:nvPr>
        </p:nvSpPr>
        <p:spPr/>
        <p:txBody>
          <a:bodyPr/>
          <a:lstStyle/>
          <a:p>
            <a:r>
              <a:rPr lang="ru-RU" smtClean="0"/>
              <a:t>Образец заголовка</a:t>
            </a:r>
            <a:endParaRPr lang="en-US"/>
          </a:p>
        </p:txBody>
      </p:sp>
    </p:spTree>
    <p:extLst>
      <p:ext uri="{BB962C8B-B14F-4D97-AF65-F5344CB8AC3E}">
        <p14:creationId xmlns:p14="http://schemas.microsoft.com/office/powerpoint/2010/main" val="1273122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171450"/>
            <a:ext cx="8695944" cy="3552444"/>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47" y="3152695"/>
            <a:ext cx="2876429" cy="53552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3056467"/>
            <a:ext cx="5544515" cy="637604"/>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3065672"/>
            <a:ext cx="5467980" cy="580704"/>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3055632"/>
            <a:ext cx="3308000" cy="488662"/>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3043918"/>
            <a:ext cx="8723376" cy="997406"/>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1847670"/>
            <a:ext cx="7772400" cy="1143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078090"/>
            <a:ext cx="6417734" cy="70485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7080F16-489D-4CA6-9BE1-3788D968E183}"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2775845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2E16FC1A-BD6A-4E22-90A3-22073FBE8B8C}" type="datetime1">
              <a:rPr lang="ru-RU" smtClean="0">
                <a:solidFill>
                  <a:srgbClr val="073E87"/>
                </a:solidFill>
              </a:rPr>
              <a:pPr/>
              <a:t>16.03.2016</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
        <p:nvSpPr>
          <p:cNvPr id="9" name="Content Placeholder 8"/>
          <p:cNvSpPr>
            <a:spLocks noGrp="1"/>
          </p:cNvSpPr>
          <p:nvPr>
            <p:ph sz="quarter" idx="13"/>
          </p:nvPr>
        </p:nvSpPr>
        <p:spPr>
          <a:xfrm>
            <a:off x="676655" y="2009394"/>
            <a:ext cx="3822192" cy="258546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009394"/>
            <a:ext cx="3822192" cy="258546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495121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008585"/>
            <a:ext cx="3822192" cy="47982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5" y="2571751"/>
            <a:ext cx="3820055" cy="2022872"/>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008585"/>
            <a:ext cx="3822192" cy="47982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571751"/>
            <a:ext cx="3822192" cy="2022872"/>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5119DA1-7FCC-4D04-9DEF-24D239C9A624}" type="datetime1">
              <a:rPr lang="ru-RU" smtClean="0">
                <a:solidFill>
                  <a:srgbClr val="073E87"/>
                </a:solidFill>
              </a:rPr>
              <a:pPr/>
              <a:t>16.03.2016</a:t>
            </a:fld>
            <a:endParaRPr lang="ru-RU">
              <a:solidFill>
                <a:srgbClr val="073E87"/>
              </a:solidFill>
            </a:endParaRPr>
          </a:p>
        </p:txBody>
      </p:sp>
      <p:sp>
        <p:nvSpPr>
          <p:cNvPr id="8" name="Footer Placeholder 7"/>
          <p:cNvSpPr>
            <a:spLocks noGrp="1"/>
          </p:cNvSpPr>
          <p:nvPr>
            <p:ph type="ftr" sz="quarter" idx="11"/>
          </p:nvPr>
        </p:nvSpPr>
        <p:spPr/>
        <p:txBody>
          <a:bodyPr/>
          <a:lstStyle/>
          <a:p>
            <a:endParaRPr lang="ru-RU">
              <a:solidFill>
                <a:srgbClr val="073E87"/>
              </a:solidFill>
            </a:endParaRPr>
          </a:p>
        </p:txBody>
      </p:sp>
      <p:sp>
        <p:nvSpPr>
          <p:cNvPr id="9" name="Slide Number Placeholder 8"/>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18568516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9F1C132E-DAFE-4239-A0AC-AE7B82988DA2}" type="datetime1">
              <a:rPr lang="ru-RU" smtClean="0">
                <a:solidFill>
                  <a:srgbClr val="073E87"/>
                </a:solidFill>
              </a:rPr>
              <a:pPr/>
              <a:t>16.03.2016</a:t>
            </a:fld>
            <a:endParaRPr lang="ru-RU">
              <a:solidFill>
                <a:srgbClr val="073E87"/>
              </a:solidFill>
            </a:endParaRPr>
          </a:p>
        </p:txBody>
      </p:sp>
      <p:sp>
        <p:nvSpPr>
          <p:cNvPr id="4" name="Footer Placeholder 3"/>
          <p:cNvSpPr>
            <a:spLocks noGrp="1"/>
          </p:cNvSpPr>
          <p:nvPr>
            <p:ph type="ftr" sz="quarter" idx="11"/>
          </p:nvPr>
        </p:nvSpPr>
        <p:spPr/>
        <p:txBody>
          <a:bodyPr/>
          <a:lstStyle/>
          <a:p>
            <a:endParaRPr lang="ru-RU">
              <a:solidFill>
                <a:srgbClr val="073E87"/>
              </a:solidFill>
            </a:endParaRPr>
          </a:p>
        </p:txBody>
      </p:sp>
      <p:sp>
        <p:nvSpPr>
          <p:cNvPr id="5" name="Slide Number Placeholder 4"/>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4135754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535645"/>
            <a:ext cx="8723376" cy="997406"/>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77280B05-26A5-4A8D-B5D7-ECFB47A921FA}" type="datetime1">
              <a:rPr lang="ru-RU" smtClean="0">
                <a:solidFill>
                  <a:srgbClr val="073E87"/>
                </a:solidFill>
              </a:rPr>
              <a:pPr/>
              <a:t>16.03.2016</a:t>
            </a:fld>
            <a:endParaRPr lang="ru-RU">
              <a:solidFill>
                <a:srgbClr val="073E87"/>
              </a:solidFill>
            </a:endParaRPr>
          </a:p>
        </p:txBody>
      </p:sp>
      <p:sp>
        <p:nvSpPr>
          <p:cNvPr id="3" name="Footer Placeholder 2"/>
          <p:cNvSpPr>
            <a:spLocks noGrp="1"/>
          </p:cNvSpPr>
          <p:nvPr>
            <p:ph type="ftr" sz="quarter" idx="11"/>
          </p:nvPr>
        </p:nvSpPr>
        <p:spPr/>
        <p:txBody>
          <a:bodyPr/>
          <a:lstStyle/>
          <a:p>
            <a:endParaRPr lang="ru-RU">
              <a:solidFill>
                <a:srgbClr val="073E87"/>
              </a:solidFill>
            </a:endParaRPr>
          </a:p>
        </p:txBody>
      </p:sp>
      <p:sp>
        <p:nvSpPr>
          <p:cNvPr id="4" name="Slide Number Placeholder 3"/>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3315781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171450"/>
            <a:ext cx="8695944" cy="3552444"/>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9" y="3152694"/>
            <a:ext cx="2876429" cy="53552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3056467"/>
            <a:ext cx="5544515" cy="637604"/>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3065672"/>
            <a:ext cx="5467980" cy="580704"/>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3055631"/>
            <a:ext cx="3308000" cy="488662"/>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3043916"/>
            <a:ext cx="8723376" cy="997406"/>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1847670"/>
            <a:ext cx="7772400" cy="1143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078086"/>
            <a:ext cx="6417734" cy="70485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7080F16-489D-4CA6-9BE1-3788D968E183}"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59F71F1D-590D-4478-919C-A5928B87EA15}" type="datetime1">
              <a:rPr lang="ru-RU" smtClean="0">
                <a:solidFill>
                  <a:srgbClr val="073E87"/>
                </a:solidFill>
              </a:rPr>
              <a:pPr/>
              <a:t>16.03.2016</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
        <p:nvSpPr>
          <p:cNvPr id="4" name="Text Placeholder 3"/>
          <p:cNvSpPr>
            <a:spLocks noGrp="1"/>
          </p:cNvSpPr>
          <p:nvPr>
            <p:ph type="body" sz="half" idx="2"/>
          </p:nvPr>
        </p:nvSpPr>
        <p:spPr>
          <a:xfrm>
            <a:off x="914400" y="2686054"/>
            <a:ext cx="3352800" cy="142875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535643"/>
            <a:ext cx="8723376" cy="998685"/>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1714500"/>
            <a:ext cx="3352800" cy="939546"/>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371600"/>
            <a:ext cx="3904076" cy="28575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1246354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171450"/>
            <a:ext cx="8695944" cy="452628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4015472"/>
            <a:ext cx="8723376" cy="998685"/>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64" y="254001"/>
            <a:ext cx="3812645" cy="1822451"/>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42" y="2089150"/>
            <a:ext cx="3818467" cy="18161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0F93EF5-9267-4B69-AF0D-03C671E3917F}" type="datetime1">
              <a:rPr lang="ru-RU" smtClean="0">
                <a:solidFill>
                  <a:srgbClr val="073E87"/>
                </a:solidFill>
              </a:rPr>
              <a:pPr/>
              <a:t>16.03.2016</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
        <p:nvSpPr>
          <p:cNvPr id="3" name="Picture Placeholder 2"/>
          <p:cNvSpPr>
            <a:spLocks noGrp="1"/>
          </p:cNvSpPr>
          <p:nvPr>
            <p:ph type="pic" idx="1"/>
          </p:nvPr>
        </p:nvSpPr>
        <p:spPr>
          <a:xfrm>
            <a:off x="838200" y="1028700"/>
            <a:ext cx="3566160" cy="219456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extLst>
      <p:ext uri="{BB962C8B-B14F-4D97-AF65-F5344CB8AC3E}">
        <p14:creationId xmlns:p14="http://schemas.microsoft.com/office/powerpoint/2010/main" val="3081144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3BE25337-8308-46A2-BC13-356F70DBA709}"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2659342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1390BA34-A9CA-42DF-81EA-4470FBCD1BF6}"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grpSp>
        <p:nvGrpSpPr>
          <p:cNvPr id="15" name="Group 14"/>
          <p:cNvGrpSpPr>
            <a:grpSpLocks noChangeAspect="1"/>
          </p:cNvGrpSpPr>
          <p:nvPr/>
        </p:nvGrpSpPr>
        <p:grpSpPr bwMode="hidden">
          <a:xfrm>
            <a:off x="211665" y="535643"/>
            <a:ext cx="8723376" cy="998685"/>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085850"/>
            <a:ext cx="2057400" cy="3365500"/>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085854"/>
            <a:ext cx="6019800" cy="3365501"/>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35891776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171450"/>
            <a:ext cx="8695944" cy="452628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4015472"/>
            <a:ext cx="8723376" cy="998685"/>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200152"/>
            <a:ext cx="7772400" cy="1335081"/>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2667001"/>
            <a:ext cx="6400800" cy="11049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431971C-3A48-46CD-967B-1D82C187F0ED}"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2197278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04F1153-5276-4859-AD0E-73DC29D651C2}"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
        <p:nvSpPr>
          <p:cNvPr id="7" name="Title 6"/>
          <p:cNvSpPr>
            <a:spLocks noGrp="1"/>
          </p:cNvSpPr>
          <p:nvPr>
            <p:ph type="title"/>
          </p:nvPr>
        </p:nvSpPr>
        <p:spPr/>
        <p:txBody>
          <a:bodyPr/>
          <a:lstStyle/>
          <a:p>
            <a:r>
              <a:rPr lang="ru-RU" smtClean="0"/>
              <a:t>Образец заголовка</a:t>
            </a:r>
            <a:endParaRPr lang="en-US"/>
          </a:p>
        </p:txBody>
      </p:sp>
    </p:spTree>
    <p:extLst>
      <p:ext uri="{BB962C8B-B14F-4D97-AF65-F5344CB8AC3E}">
        <p14:creationId xmlns:p14="http://schemas.microsoft.com/office/powerpoint/2010/main" val="1464902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171450"/>
            <a:ext cx="8695944" cy="3552444"/>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47" y="3152695"/>
            <a:ext cx="2876429" cy="53552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3056467"/>
            <a:ext cx="5544515" cy="637604"/>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3065672"/>
            <a:ext cx="5467980" cy="580704"/>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3055632"/>
            <a:ext cx="3308000" cy="488662"/>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3043918"/>
            <a:ext cx="8723376" cy="997406"/>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1847670"/>
            <a:ext cx="7772400" cy="1143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078090"/>
            <a:ext cx="6417734" cy="70485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7080F16-489D-4CA6-9BE1-3788D968E183}"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2764058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2E16FC1A-BD6A-4E22-90A3-22073FBE8B8C}" type="datetime1">
              <a:rPr lang="ru-RU" smtClean="0">
                <a:solidFill>
                  <a:srgbClr val="073E87"/>
                </a:solidFill>
              </a:rPr>
              <a:pPr/>
              <a:t>16.03.2016</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
        <p:nvSpPr>
          <p:cNvPr id="9" name="Content Placeholder 8"/>
          <p:cNvSpPr>
            <a:spLocks noGrp="1"/>
          </p:cNvSpPr>
          <p:nvPr>
            <p:ph sz="quarter" idx="13"/>
          </p:nvPr>
        </p:nvSpPr>
        <p:spPr>
          <a:xfrm>
            <a:off x="676655" y="2009394"/>
            <a:ext cx="3822192" cy="258546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009394"/>
            <a:ext cx="3822192" cy="258546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1507619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008585"/>
            <a:ext cx="3822192" cy="47982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5" y="2571751"/>
            <a:ext cx="3820055" cy="2022872"/>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008585"/>
            <a:ext cx="3822192" cy="47982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571751"/>
            <a:ext cx="3822192" cy="2022872"/>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5119DA1-7FCC-4D04-9DEF-24D239C9A624}" type="datetime1">
              <a:rPr lang="ru-RU" smtClean="0">
                <a:solidFill>
                  <a:srgbClr val="073E87"/>
                </a:solidFill>
              </a:rPr>
              <a:pPr/>
              <a:t>16.03.2016</a:t>
            </a:fld>
            <a:endParaRPr lang="ru-RU">
              <a:solidFill>
                <a:srgbClr val="073E87"/>
              </a:solidFill>
            </a:endParaRPr>
          </a:p>
        </p:txBody>
      </p:sp>
      <p:sp>
        <p:nvSpPr>
          <p:cNvPr id="8" name="Footer Placeholder 7"/>
          <p:cNvSpPr>
            <a:spLocks noGrp="1"/>
          </p:cNvSpPr>
          <p:nvPr>
            <p:ph type="ftr" sz="quarter" idx="11"/>
          </p:nvPr>
        </p:nvSpPr>
        <p:spPr/>
        <p:txBody>
          <a:bodyPr/>
          <a:lstStyle/>
          <a:p>
            <a:endParaRPr lang="ru-RU">
              <a:solidFill>
                <a:srgbClr val="073E87"/>
              </a:solidFill>
            </a:endParaRPr>
          </a:p>
        </p:txBody>
      </p:sp>
      <p:sp>
        <p:nvSpPr>
          <p:cNvPr id="9" name="Slide Number Placeholder 8"/>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13427374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9F1C132E-DAFE-4239-A0AC-AE7B82988DA2}" type="datetime1">
              <a:rPr lang="ru-RU" smtClean="0">
                <a:solidFill>
                  <a:srgbClr val="073E87"/>
                </a:solidFill>
              </a:rPr>
              <a:pPr/>
              <a:t>16.03.2016</a:t>
            </a:fld>
            <a:endParaRPr lang="ru-RU">
              <a:solidFill>
                <a:srgbClr val="073E87"/>
              </a:solidFill>
            </a:endParaRPr>
          </a:p>
        </p:txBody>
      </p:sp>
      <p:sp>
        <p:nvSpPr>
          <p:cNvPr id="4" name="Footer Placeholder 3"/>
          <p:cNvSpPr>
            <a:spLocks noGrp="1"/>
          </p:cNvSpPr>
          <p:nvPr>
            <p:ph type="ftr" sz="quarter" idx="11"/>
          </p:nvPr>
        </p:nvSpPr>
        <p:spPr/>
        <p:txBody>
          <a:bodyPr/>
          <a:lstStyle/>
          <a:p>
            <a:endParaRPr lang="ru-RU">
              <a:solidFill>
                <a:srgbClr val="073E87"/>
              </a:solidFill>
            </a:endParaRPr>
          </a:p>
        </p:txBody>
      </p:sp>
      <p:sp>
        <p:nvSpPr>
          <p:cNvPr id="5" name="Slide Number Placeholder 4"/>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3200704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2E16FC1A-BD6A-4E22-90A3-22073FBE8B8C}" type="datetime1">
              <a:rPr lang="ru-RU" smtClean="0">
                <a:solidFill>
                  <a:srgbClr val="073E87"/>
                </a:solidFill>
              </a:rPr>
              <a:pPr/>
              <a:t>16.03.2016</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
        <p:nvSpPr>
          <p:cNvPr id="9" name="Content Placeholder 8"/>
          <p:cNvSpPr>
            <a:spLocks noGrp="1"/>
          </p:cNvSpPr>
          <p:nvPr>
            <p:ph sz="quarter" idx="13"/>
          </p:nvPr>
        </p:nvSpPr>
        <p:spPr>
          <a:xfrm>
            <a:off x="676655" y="2009394"/>
            <a:ext cx="3822192" cy="258546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009394"/>
            <a:ext cx="3822192" cy="258546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535645"/>
            <a:ext cx="8723376" cy="997406"/>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77280B05-26A5-4A8D-B5D7-ECFB47A921FA}" type="datetime1">
              <a:rPr lang="ru-RU" smtClean="0">
                <a:solidFill>
                  <a:srgbClr val="073E87"/>
                </a:solidFill>
              </a:rPr>
              <a:pPr/>
              <a:t>16.03.2016</a:t>
            </a:fld>
            <a:endParaRPr lang="ru-RU">
              <a:solidFill>
                <a:srgbClr val="073E87"/>
              </a:solidFill>
            </a:endParaRPr>
          </a:p>
        </p:txBody>
      </p:sp>
      <p:sp>
        <p:nvSpPr>
          <p:cNvPr id="3" name="Footer Placeholder 2"/>
          <p:cNvSpPr>
            <a:spLocks noGrp="1"/>
          </p:cNvSpPr>
          <p:nvPr>
            <p:ph type="ftr" sz="quarter" idx="11"/>
          </p:nvPr>
        </p:nvSpPr>
        <p:spPr/>
        <p:txBody>
          <a:bodyPr/>
          <a:lstStyle/>
          <a:p>
            <a:endParaRPr lang="ru-RU">
              <a:solidFill>
                <a:srgbClr val="073E87"/>
              </a:solidFill>
            </a:endParaRPr>
          </a:p>
        </p:txBody>
      </p:sp>
      <p:sp>
        <p:nvSpPr>
          <p:cNvPr id="4" name="Slide Number Placeholder 3"/>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30913930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59F71F1D-590D-4478-919C-A5928B87EA15}" type="datetime1">
              <a:rPr lang="ru-RU" smtClean="0">
                <a:solidFill>
                  <a:srgbClr val="073E87"/>
                </a:solidFill>
              </a:rPr>
              <a:pPr/>
              <a:t>16.03.2016</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
        <p:nvSpPr>
          <p:cNvPr id="4" name="Text Placeholder 3"/>
          <p:cNvSpPr>
            <a:spLocks noGrp="1"/>
          </p:cNvSpPr>
          <p:nvPr>
            <p:ph type="body" sz="half" idx="2"/>
          </p:nvPr>
        </p:nvSpPr>
        <p:spPr>
          <a:xfrm>
            <a:off x="914400" y="2686054"/>
            <a:ext cx="3352800" cy="142875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535643"/>
            <a:ext cx="8723376" cy="998685"/>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1714500"/>
            <a:ext cx="3352800" cy="939546"/>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371600"/>
            <a:ext cx="3904076" cy="28575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19480940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171450"/>
            <a:ext cx="8695944" cy="452628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4015472"/>
            <a:ext cx="8723376" cy="998685"/>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64" y="254001"/>
            <a:ext cx="3812645" cy="1822451"/>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42" y="2089150"/>
            <a:ext cx="3818467" cy="18161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0F93EF5-9267-4B69-AF0D-03C671E3917F}" type="datetime1">
              <a:rPr lang="ru-RU" smtClean="0">
                <a:solidFill>
                  <a:srgbClr val="073E87"/>
                </a:solidFill>
              </a:rPr>
              <a:pPr/>
              <a:t>16.03.2016</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
        <p:nvSpPr>
          <p:cNvPr id="3" name="Picture Placeholder 2"/>
          <p:cNvSpPr>
            <a:spLocks noGrp="1"/>
          </p:cNvSpPr>
          <p:nvPr>
            <p:ph type="pic" idx="1"/>
          </p:nvPr>
        </p:nvSpPr>
        <p:spPr>
          <a:xfrm>
            <a:off x="838200" y="1028700"/>
            <a:ext cx="3566160" cy="219456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extLst>
      <p:ext uri="{BB962C8B-B14F-4D97-AF65-F5344CB8AC3E}">
        <p14:creationId xmlns:p14="http://schemas.microsoft.com/office/powerpoint/2010/main" val="3474171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3BE25337-8308-46A2-BC13-356F70DBA709}"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33420786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1390BA34-A9CA-42DF-81EA-4470FBCD1BF6}"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grpSp>
        <p:nvGrpSpPr>
          <p:cNvPr id="15" name="Group 14"/>
          <p:cNvGrpSpPr>
            <a:grpSpLocks noChangeAspect="1"/>
          </p:cNvGrpSpPr>
          <p:nvPr/>
        </p:nvGrpSpPr>
        <p:grpSpPr bwMode="hidden">
          <a:xfrm>
            <a:off x="211665" y="535643"/>
            <a:ext cx="8723376" cy="998685"/>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085850"/>
            <a:ext cx="2057400" cy="3365500"/>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085854"/>
            <a:ext cx="6019800" cy="3365501"/>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3533057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008585"/>
            <a:ext cx="3822192" cy="47982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3" y="2571751"/>
            <a:ext cx="3820055" cy="2022872"/>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008585"/>
            <a:ext cx="3822192" cy="47982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571751"/>
            <a:ext cx="3822192" cy="2022872"/>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5119DA1-7FCC-4D04-9DEF-24D239C9A624}" type="datetime1">
              <a:rPr lang="ru-RU" smtClean="0">
                <a:solidFill>
                  <a:srgbClr val="073E87"/>
                </a:solidFill>
              </a:rPr>
              <a:pPr/>
              <a:t>16.03.2016</a:t>
            </a:fld>
            <a:endParaRPr lang="ru-RU">
              <a:solidFill>
                <a:srgbClr val="073E87"/>
              </a:solidFill>
            </a:endParaRPr>
          </a:p>
        </p:txBody>
      </p:sp>
      <p:sp>
        <p:nvSpPr>
          <p:cNvPr id="8" name="Footer Placeholder 7"/>
          <p:cNvSpPr>
            <a:spLocks noGrp="1"/>
          </p:cNvSpPr>
          <p:nvPr>
            <p:ph type="ftr" sz="quarter" idx="11"/>
          </p:nvPr>
        </p:nvSpPr>
        <p:spPr/>
        <p:txBody>
          <a:bodyPr/>
          <a:lstStyle/>
          <a:p>
            <a:endParaRPr lang="ru-RU">
              <a:solidFill>
                <a:srgbClr val="073E87"/>
              </a:solidFill>
            </a:endParaRPr>
          </a:p>
        </p:txBody>
      </p:sp>
      <p:sp>
        <p:nvSpPr>
          <p:cNvPr id="9" name="Slide Number Placeholder 8"/>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9F1C132E-DAFE-4239-A0AC-AE7B82988DA2}" type="datetime1">
              <a:rPr lang="ru-RU" smtClean="0">
                <a:solidFill>
                  <a:srgbClr val="073E87"/>
                </a:solidFill>
              </a:rPr>
              <a:pPr/>
              <a:t>16.03.2016</a:t>
            </a:fld>
            <a:endParaRPr lang="ru-RU">
              <a:solidFill>
                <a:srgbClr val="073E87"/>
              </a:solidFill>
            </a:endParaRPr>
          </a:p>
        </p:txBody>
      </p:sp>
      <p:sp>
        <p:nvSpPr>
          <p:cNvPr id="4" name="Footer Placeholder 3"/>
          <p:cNvSpPr>
            <a:spLocks noGrp="1"/>
          </p:cNvSpPr>
          <p:nvPr>
            <p:ph type="ftr" sz="quarter" idx="11"/>
          </p:nvPr>
        </p:nvSpPr>
        <p:spPr/>
        <p:txBody>
          <a:bodyPr/>
          <a:lstStyle/>
          <a:p>
            <a:endParaRPr lang="ru-RU">
              <a:solidFill>
                <a:srgbClr val="073E87"/>
              </a:solidFill>
            </a:endParaRPr>
          </a:p>
        </p:txBody>
      </p:sp>
      <p:sp>
        <p:nvSpPr>
          <p:cNvPr id="5" name="Slide Number Placeholder 4"/>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535643"/>
            <a:ext cx="8723376" cy="997406"/>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77280B05-26A5-4A8D-B5D7-ECFB47A921FA}" type="datetime1">
              <a:rPr lang="ru-RU" smtClean="0">
                <a:solidFill>
                  <a:srgbClr val="073E87"/>
                </a:solidFill>
              </a:rPr>
              <a:pPr/>
              <a:t>16.03.2016</a:t>
            </a:fld>
            <a:endParaRPr lang="ru-RU">
              <a:solidFill>
                <a:srgbClr val="073E87"/>
              </a:solidFill>
            </a:endParaRPr>
          </a:p>
        </p:txBody>
      </p:sp>
      <p:sp>
        <p:nvSpPr>
          <p:cNvPr id="3" name="Footer Placeholder 2"/>
          <p:cNvSpPr>
            <a:spLocks noGrp="1"/>
          </p:cNvSpPr>
          <p:nvPr>
            <p:ph type="ftr" sz="quarter" idx="11"/>
          </p:nvPr>
        </p:nvSpPr>
        <p:spPr/>
        <p:txBody>
          <a:bodyPr/>
          <a:lstStyle/>
          <a:p>
            <a:endParaRPr lang="ru-RU">
              <a:solidFill>
                <a:srgbClr val="073E87"/>
              </a:solidFill>
            </a:endParaRPr>
          </a:p>
        </p:txBody>
      </p:sp>
      <p:sp>
        <p:nvSpPr>
          <p:cNvPr id="4" name="Slide Number Placeholder 3"/>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171450"/>
            <a:ext cx="8695944" cy="1069848"/>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9F71F1D-590D-4478-919C-A5928B87EA15}" type="datetime1">
              <a:rPr lang="ru-RU" smtClean="0">
                <a:solidFill>
                  <a:srgbClr val="073E87"/>
                </a:solidFill>
              </a:rPr>
              <a:pPr/>
              <a:t>16.03.2016</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
        <p:nvSpPr>
          <p:cNvPr id="4" name="Text Placeholder 3"/>
          <p:cNvSpPr>
            <a:spLocks noGrp="1"/>
          </p:cNvSpPr>
          <p:nvPr>
            <p:ph type="body" sz="half" idx="2"/>
          </p:nvPr>
        </p:nvSpPr>
        <p:spPr>
          <a:xfrm>
            <a:off x="914400" y="2686050"/>
            <a:ext cx="3352800" cy="142875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535643"/>
            <a:ext cx="8723376" cy="998685"/>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1714500"/>
            <a:ext cx="3352800" cy="939546"/>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371600"/>
            <a:ext cx="3904076" cy="28575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171450"/>
            <a:ext cx="8695944" cy="452628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4015472"/>
            <a:ext cx="8723376" cy="998685"/>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6" y="254000"/>
            <a:ext cx="3812645" cy="1822451"/>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4" y="2089150"/>
            <a:ext cx="3818467" cy="18161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0F93EF5-9267-4B69-AF0D-03C671E3917F}" type="datetime1">
              <a:rPr lang="ru-RU" smtClean="0">
                <a:solidFill>
                  <a:srgbClr val="073E87"/>
                </a:solidFill>
              </a:rPr>
              <a:pPr/>
              <a:t>16.03.2016</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CE5D3092-A279-4B3A-894A-869A53157DE6}" type="slidenum">
              <a:rPr lang="ru-RU" smtClean="0">
                <a:solidFill>
                  <a:srgbClr val="073E87"/>
                </a:solidFill>
              </a:rPr>
              <a:pPr/>
              <a:t>‹#›</a:t>
            </a:fld>
            <a:endParaRPr lang="ru-RU">
              <a:solidFill>
                <a:srgbClr val="073E87"/>
              </a:solidFill>
            </a:endParaRPr>
          </a:p>
        </p:txBody>
      </p:sp>
      <p:sp>
        <p:nvSpPr>
          <p:cNvPr id="3" name="Picture Placeholder 2"/>
          <p:cNvSpPr>
            <a:spLocks noGrp="1"/>
          </p:cNvSpPr>
          <p:nvPr>
            <p:ph type="pic" idx="1"/>
          </p:nvPr>
        </p:nvSpPr>
        <p:spPr>
          <a:xfrm>
            <a:off x="838200" y="1028700"/>
            <a:ext cx="3566160" cy="219456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171450"/>
            <a:ext cx="8695944" cy="185166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259572"/>
            <a:ext cx="8723376" cy="997406"/>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253746"/>
            <a:ext cx="8229600" cy="939546"/>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4687623"/>
            <a:ext cx="3786690" cy="273844"/>
          </a:xfrm>
          <a:prstGeom prst="rect">
            <a:avLst/>
          </a:prstGeom>
        </p:spPr>
        <p:txBody>
          <a:bodyPr vert="horz" lIns="91440" tIns="45720" rIns="91440" bIns="45720" rtlCol="0" anchor="ctr"/>
          <a:lstStyle>
            <a:lvl1pPr algn="r">
              <a:defRPr sz="1000">
                <a:solidFill>
                  <a:schemeClr val="tx2"/>
                </a:solidFill>
              </a:defRPr>
            </a:lvl1pPr>
          </a:lstStyle>
          <a:p>
            <a:fld id="{89054A93-8AF6-46C8-AEFF-635316FAE402}"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3"/>
          </p:nvPr>
        </p:nvSpPr>
        <p:spPr>
          <a:xfrm>
            <a:off x="193639" y="4687623"/>
            <a:ext cx="3786691" cy="273844"/>
          </a:xfrm>
          <a:prstGeom prst="rect">
            <a:avLst/>
          </a:prstGeom>
        </p:spPr>
        <p:txBody>
          <a:bodyPr vert="horz" lIns="91440" tIns="45720" rIns="91440" bIns="45720" rtlCol="0" anchor="ctr"/>
          <a:lstStyle>
            <a:lvl1pPr algn="l">
              <a:defRPr sz="1000">
                <a:solidFill>
                  <a:schemeClr val="tx2"/>
                </a:solidFill>
              </a:defRPr>
            </a:lvl1pPr>
          </a:lstStyle>
          <a:p>
            <a:endParaRPr lang="ru-RU">
              <a:solidFill>
                <a:srgbClr val="073E87"/>
              </a:solidFill>
            </a:endParaRPr>
          </a:p>
        </p:txBody>
      </p:sp>
      <p:sp>
        <p:nvSpPr>
          <p:cNvPr id="6" name="Slide Number Placeholder 5"/>
          <p:cNvSpPr>
            <a:spLocks noGrp="1"/>
          </p:cNvSpPr>
          <p:nvPr>
            <p:ph type="sldNum" sz="quarter" idx="4"/>
          </p:nvPr>
        </p:nvSpPr>
        <p:spPr>
          <a:xfrm>
            <a:off x="3991088" y="4687623"/>
            <a:ext cx="1161826" cy="273844"/>
          </a:xfrm>
          <a:prstGeom prst="rect">
            <a:avLst/>
          </a:prstGeom>
        </p:spPr>
        <p:txBody>
          <a:bodyPr vert="horz" lIns="91440" tIns="45720" rIns="91440" bIns="45720" rtlCol="0" anchor="ctr"/>
          <a:lstStyle>
            <a:lvl1pPr algn="ctr">
              <a:defRPr sz="1000">
                <a:solidFill>
                  <a:schemeClr val="tx2"/>
                </a:solidFill>
              </a:defRPr>
            </a:lvl1pPr>
          </a:lstStyle>
          <a:p>
            <a:fld id="{CE5D3092-A279-4B3A-894A-869A53157DE6}" type="slidenum">
              <a:rPr lang="ru-RU" smtClean="0">
                <a:solidFill>
                  <a:srgbClr val="073E87"/>
                </a:solidFill>
              </a:rPr>
              <a:pPr/>
              <a:t>‹#›</a:t>
            </a:fld>
            <a:endParaRPr lang="ru-RU">
              <a:solidFill>
                <a:srgbClr val="073E87"/>
              </a:solidFill>
            </a:endParaRPr>
          </a:p>
        </p:txBody>
      </p:sp>
      <p:sp>
        <p:nvSpPr>
          <p:cNvPr id="3" name="Text Placeholder 2"/>
          <p:cNvSpPr>
            <a:spLocks noGrp="1"/>
          </p:cNvSpPr>
          <p:nvPr>
            <p:ph type="body" idx="1"/>
          </p:nvPr>
        </p:nvSpPr>
        <p:spPr>
          <a:xfrm>
            <a:off x="872068" y="2006600"/>
            <a:ext cx="7408333" cy="258802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171450"/>
            <a:ext cx="8695944" cy="185166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259572"/>
            <a:ext cx="8723376" cy="997406"/>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253746"/>
            <a:ext cx="8229600" cy="939546"/>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4687623"/>
            <a:ext cx="3786690" cy="273844"/>
          </a:xfrm>
          <a:prstGeom prst="rect">
            <a:avLst/>
          </a:prstGeom>
        </p:spPr>
        <p:txBody>
          <a:bodyPr vert="horz" lIns="91440" tIns="45720" rIns="91440" bIns="45720" rtlCol="0" anchor="ctr"/>
          <a:lstStyle>
            <a:lvl1pPr algn="r">
              <a:defRPr sz="1000">
                <a:solidFill>
                  <a:schemeClr val="tx2"/>
                </a:solidFill>
              </a:defRPr>
            </a:lvl1pPr>
          </a:lstStyle>
          <a:p>
            <a:fld id="{89054A93-8AF6-46C8-AEFF-635316FAE402}"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3"/>
          </p:nvPr>
        </p:nvSpPr>
        <p:spPr>
          <a:xfrm>
            <a:off x="193639" y="4687623"/>
            <a:ext cx="3786691" cy="273844"/>
          </a:xfrm>
          <a:prstGeom prst="rect">
            <a:avLst/>
          </a:prstGeom>
        </p:spPr>
        <p:txBody>
          <a:bodyPr vert="horz" lIns="91440" tIns="45720" rIns="91440" bIns="45720" rtlCol="0" anchor="ctr"/>
          <a:lstStyle>
            <a:lvl1pPr algn="l">
              <a:defRPr sz="1000">
                <a:solidFill>
                  <a:schemeClr val="tx2"/>
                </a:solidFill>
              </a:defRPr>
            </a:lvl1pPr>
          </a:lstStyle>
          <a:p>
            <a:endParaRPr lang="ru-RU">
              <a:solidFill>
                <a:srgbClr val="073E87"/>
              </a:solidFill>
            </a:endParaRPr>
          </a:p>
        </p:txBody>
      </p:sp>
      <p:sp>
        <p:nvSpPr>
          <p:cNvPr id="6" name="Slide Number Placeholder 5"/>
          <p:cNvSpPr>
            <a:spLocks noGrp="1"/>
          </p:cNvSpPr>
          <p:nvPr>
            <p:ph type="sldNum" sz="quarter" idx="4"/>
          </p:nvPr>
        </p:nvSpPr>
        <p:spPr>
          <a:xfrm>
            <a:off x="3991088" y="4687623"/>
            <a:ext cx="1161826" cy="273844"/>
          </a:xfrm>
          <a:prstGeom prst="rect">
            <a:avLst/>
          </a:prstGeom>
        </p:spPr>
        <p:txBody>
          <a:bodyPr vert="horz" lIns="91440" tIns="45720" rIns="91440" bIns="45720" rtlCol="0" anchor="ctr"/>
          <a:lstStyle>
            <a:lvl1pPr algn="ctr">
              <a:defRPr sz="1000">
                <a:solidFill>
                  <a:schemeClr val="tx2"/>
                </a:solidFill>
              </a:defRPr>
            </a:lvl1pPr>
          </a:lstStyle>
          <a:p>
            <a:fld id="{CE5D3092-A279-4B3A-894A-869A53157DE6}" type="slidenum">
              <a:rPr lang="ru-RU" smtClean="0">
                <a:solidFill>
                  <a:srgbClr val="073E87"/>
                </a:solidFill>
              </a:rPr>
              <a:pPr/>
              <a:t>‹#›</a:t>
            </a:fld>
            <a:endParaRPr lang="ru-RU">
              <a:solidFill>
                <a:srgbClr val="073E87"/>
              </a:solidFill>
            </a:endParaRPr>
          </a:p>
        </p:txBody>
      </p:sp>
      <p:sp>
        <p:nvSpPr>
          <p:cNvPr id="3" name="Text Placeholder 2"/>
          <p:cNvSpPr>
            <a:spLocks noGrp="1"/>
          </p:cNvSpPr>
          <p:nvPr>
            <p:ph type="body" idx="1"/>
          </p:nvPr>
        </p:nvSpPr>
        <p:spPr>
          <a:xfrm>
            <a:off x="872068" y="2006600"/>
            <a:ext cx="7408333" cy="258802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372265414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171450"/>
            <a:ext cx="8695944" cy="185166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259572"/>
            <a:ext cx="8723376" cy="997406"/>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253746"/>
            <a:ext cx="8229600" cy="939546"/>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4687623"/>
            <a:ext cx="3786690" cy="273844"/>
          </a:xfrm>
          <a:prstGeom prst="rect">
            <a:avLst/>
          </a:prstGeom>
        </p:spPr>
        <p:txBody>
          <a:bodyPr vert="horz" lIns="91440" tIns="45720" rIns="91440" bIns="45720" rtlCol="0" anchor="ctr"/>
          <a:lstStyle>
            <a:lvl1pPr algn="r">
              <a:defRPr sz="1000">
                <a:solidFill>
                  <a:schemeClr val="tx2"/>
                </a:solidFill>
              </a:defRPr>
            </a:lvl1pPr>
          </a:lstStyle>
          <a:p>
            <a:fld id="{89054A93-8AF6-46C8-AEFF-635316FAE402}"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3"/>
          </p:nvPr>
        </p:nvSpPr>
        <p:spPr>
          <a:xfrm>
            <a:off x="193639" y="4687623"/>
            <a:ext cx="3786691" cy="273844"/>
          </a:xfrm>
          <a:prstGeom prst="rect">
            <a:avLst/>
          </a:prstGeom>
        </p:spPr>
        <p:txBody>
          <a:bodyPr vert="horz" lIns="91440" tIns="45720" rIns="91440" bIns="45720" rtlCol="0" anchor="ctr"/>
          <a:lstStyle>
            <a:lvl1pPr algn="l">
              <a:defRPr sz="1000">
                <a:solidFill>
                  <a:schemeClr val="tx2"/>
                </a:solidFill>
              </a:defRPr>
            </a:lvl1pPr>
          </a:lstStyle>
          <a:p>
            <a:endParaRPr lang="ru-RU">
              <a:solidFill>
                <a:srgbClr val="073E87"/>
              </a:solidFill>
            </a:endParaRPr>
          </a:p>
        </p:txBody>
      </p:sp>
      <p:sp>
        <p:nvSpPr>
          <p:cNvPr id="6" name="Slide Number Placeholder 5"/>
          <p:cNvSpPr>
            <a:spLocks noGrp="1"/>
          </p:cNvSpPr>
          <p:nvPr>
            <p:ph type="sldNum" sz="quarter" idx="4"/>
          </p:nvPr>
        </p:nvSpPr>
        <p:spPr>
          <a:xfrm>
            <a:off x="3991088" y="4687623"/>
            <a:ext cx="1161826" cy="273844"/>
          </a:xfrm>
          <a:prstGeom prst="rect">
            <a:avLst/>
          </a:prstGeom>
        </p:spPr>
        <p:txBody>
          <a:bodyPr vert="horz" lIns="91440" tIns="45720" rIns="91440" bIns="45720" rtlCol="0" anchor="ctr"/>
          <a:lstStyle>
            <a:lvl1pPr algn="ctr">
              <a:defRPr sz="1000">
                <a:solidFill>
                  <a:schemeClr val="tx2"/>
                </a:solidFill>
              </a:defRPr>
            </a:lvl1pPr>
          </a:lstStyle>
          <a:p>
            <a:fld id="{CE5D3092-A279-4B3A-894A-869A53157DE6}" type="slidenum">
              <a:rPr lang="ru-RU" smtClean="0">
                <a:solidFill>
                  <a:srgbClr val="073E87"/>
                </a:solidFill>
              </a:rPr>
              <a:pPr/>
              <a:t>‹#›</a:t>
            </a:fld>
            <a:endParaRPr lang="ru-RU">
              <a:solidFill>
                <a:srgbClr val="073E87"/>
              </a:solidFill>
            </a:endParaRPr>
          </a:p>
        </p:txBody>
      </p:sp>
      <p:sp>
        <p:nvSpPr>
          <p:cNvPr id="3" name="Text Placeholder 2"/>
          <p:cNvSpPr>
            <a:spLocks noGrp="1"/>
          </p:cNvSpPr>
          <p:nvPr>
            <p:ph type="body" idx="1"/>
          </p:nvPr>
        </p:nvSpPr>
        <p:spPr>
          <a:xfrm>
            <a:off x="872068" y="2006600"/>
            <a:ext cx="7408333" cy="258802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333953365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171450"/>
            <a:ext cx="8695944" cy="185166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259572"/>
            <a:ext cx="8723376" cy="997406"/>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253746"/>
            <a:ext cx="8229600" cy="939546"/>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4687623"/>
            <a:ext cx="3786690" cy="273844"/>
          </a:xfrm>
          <a:prstGeom prst="rect">
            <a:avLst/>
          </a:prstGeom>
        </p:spPr>
        <p:txBody>
          <a:bodyPr vert="horz" lIns="91440" tIns="45720" rIns="91440" bIns="45720" rtlCol="0" anchor="ctr"/>
          <a:lstStyle>
            <a:lvl1pPr algn="r">
              <a:defRPr sz="1000">
                <a:solidFill>
                  <a:schemeClr val="tx2"/>
                </a:solidFill>
              </a:defRPr>
            </a:lvl1pPr>
          </a:lstStyle>
          <a:p>
            <a:fld id="{89054A93-8AF6-46C8-AEFF-635316FAE402}" type="datetime1">
              <a:rPr lang="ru-RU" smtClean="0">
                <a:solidFill>
                  <a:srgbClr val="073E87"/>
                </a:solidFill>
              </a:rPr>
              <a:pPr/>
              <a:t>16.03.2016</a:t>
            </a:fld>
            <a:endParaRPr lang="ru-RU">
              <a:solidFill>
                <a:srgbClr val="073E87"/>
              </a:solidFill>
            </a:endParaRPr>
          </a:p>
        </p:txBody>
      </p:sp>
      <p:sp>
        <p:nvSpPr>
          <p:cNvPr id="5" name="Footer Placeholder 4"/>
          <p:cNvSpPr>
            <a:spLocks noGrp="1"/>
          </p:cNvSpPr>
          <p:nvPr>
            <p:ph type="ftr" sz="quarter" idx="3"/>
          </p:nvPr>
        </p:nvSpPr>
        <p:spPr>
          <a:xfrm>
            <a:off x="193639" y="4687623"/>
            <a:ext cx="3786691" cy="273844"/>
          </a:xfrm>
          <a:prstGeom prst="rect">
            <a:avLst/>
          </a:prstGeom>
        </p:spPr>
        <p:txBody>
          <a:bodyPr vert="horz" lIns="91440" tIns="45720" rIns="91440" bIns="45720" rtlCol="0" anchor="ctr"/>
          <a:lstStyle>
            <a:lvl1pPr algn="l">
              <a:defRPr sz="1000">
                <a:solidFill>
                  <a:schemeClr val="tx2"/>
                </a:solidFill>
              </a:defRPr>
            </a:lvl1pPr>
          </a:lstStyle>
          <a:p>
            <a:endParaRPr lang="ru-RU">
              <a:solidFill>
                <a:srgbClr val="073E87"/>
              </a:solidFill>
            </a:endParaRPr>
          </a:p>
        </p:txBody>
      </p:sp>
      <p:sp>
        <p:nvSpPr>
          <p:cNvPr id="6" name="Slide Number Placeholder 5"/>
          <p:cNvSpPr>
            <a:spLocks noGrp="1"/>
          </p:cNvSpPr>
          <p:nvPr>
            <p:ph type="sldNum" sz="quarter" idx="4"/>
          </p:nvPr>
        </p:nvSpPr>
        <p:spPr>
          <a:xfrm>
            <a:off x="3991088" y="4687623"/>
            <a:ext cx="1161826" cy="273844"/>
          </a:xfrm>
          <a:prstGeom prst="rect">
            <a:avLst/>
          </a:prstGeom>
        </p:spPr>
        <p:txBody>
          <a:bodyPr vert="horz" lIns="91440" tIns="45720" rIns="91440" bIns="45720" rtlCol="0" anchor="ctr"/>
          <a:lstStyle>
            <a:lvl1pPr algn="ctr">
              <a:defRPr sz="1000">
                <a:solidFill>
                  <a:schemeClr val="tx2"/>
                </a:solidFill>
              </a:defRPr>
            </a:lvl1pPr>
          </a:lstStyle>
          <a:p>
            <a:fld id="{CE5D3092-A279-4B3A-894A-869A53157DE6}" type="slidenum">
              <a:rPr lang="ru-RU" smtClean="0">
                <a:solidFill>
                  <a:srgbClr val="073E87"/>
                </a:solidFill>
              </a:rPr>
              <a:pPr/>
              <a:t>‹#›</a:t>
            </a:fld>
            <a:endParaRPr lang="ru-RU">
              <a:solidFill>
                <a:srgbClr val="073E87"/>
              </a:solidFill>
            </a:endParaRPr>
          </a:p>
        </p:txBody>
      </p:sp>
      <p:sp>
        <p:nvSpPr>
          <p:cNvPr id="3" name="Text Placeholder 2"/>
          <p:cNvSpPr>
            <a:spLocks noGrp="1"/>
          </p:cNvSpPr>
          <p:nvPr>
            <p:ph type="body" idx="1"/>
          </p:nvPr>
        </p:nvSpPr>
        <p:spPr>
          <a:xfrm>
            <a:off x="872068" y="2006600"/>
            <a:ext cx="7408333" cy="258802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206243608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pPr lvl="0"/>
            <a:r>
              <a:rPr lang="ru-RU" dirty="0"/>
              <a:t>Итоги научной деятельности НИИ прикладной экологии Севера за </a:t>
            </a:r>
            <a:r>
              <a:rPr lang="ru-RU" dirty="0" smtClean="0"/>
              <a:t>2015 г.</a:t>
            </a:r>
            <a:endParaRPr lang="ru-RU" dirty="0"/>
          </a:p>
        </p:txBody>
      </p:sp>
      <p:sp>
        <p:nvSpPr>
          <p:cNvPr id="3" name="Подзаголовок 2"/>
          <p:cNvSpPr>
            <a:spLocks noGrp="1"/>
          </p:cNvSpPr>
          <p:nvPr>
            <p:ph type="subTitle" idx="1"/>
          </p:nvPr>
        </p:nvSpPr>
        <p:spPr>
          <a:xfrm>
            <a:off x="971600" y="2787774"/>
            <a:ext cx="7232848" cy="1104900"/>
          </a:xfrm>
        </p:spPr>
        <p:txBody>
          <a:bodyPr>
            <a:normAutofit/>
          </a:bodyPr>
          <a:lstStyle/>
          <a:p>
            <a:r>
              <a:rPr lang="ru-RU" sz="2800" dirty="0" smtClean="0">
                <a:solidFill>
                  <a:schemeClr val="bg1"/>
                </a:solidFill>
              </a:rPr>
              <a:t>Директор НИИ </a:t>
            </a:r>
            <a:r>
              <a:rPr lang="ru-RU" sz="2800" dirty="0">
                <a:solidFill>
                  <a:schemeClr val="bg1"/>
                </a:solidFill>
              </a:rPr>
              <a:t>Прикладной экологии Севера Григорий Николаевич Саввинов</a:t>
            </a:r>
          </a:p>
        </p:txBody>
      </p:sp>
    </p:spTree>
    <p:extLst>
      <p:ext uri="{BB962C8B-B14F-4D97-AF65-F5344CB8AC3E}">
        <p14:creationId xmlns:p14="http://schemas.microsoft.com/office/powerpoint/2010/main" val="23859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059832" y="1995686"/>
            <a:ext cx="5904656" cy="2808312"/>
          </a:xfrm>
          <a:solidFill>
            <a:schemeClr val="bg1">
              <a:alpha val="50000"/>
            </a:schemeClr>
          </a:solidFill>
        </p:spPr>
        <p:txBody>
          <a:bodyPr>
            <a:noAutofit/>
          </a:bodyPr>
          <a:lstStyle/>
          <a:p>
            <a:pPr marL="0" indent="361950" algn="just">
              <a:buNone/>
            </a:pPr>
            <a:r>
              <a:rPr lang="ru-RU" sz="1400" dirty="0" smtClean="0"/>
              <a:t>Гидробиологические </a:t>
            </a:r>
            <a:r>
              <a:rPr lang="ru-RU" sz="1400" dirty="0"/>
              <a:t>исследования на реках </a:t>
            </a:r>
            <a:r>
              <a:rPr lang="ru-RU" sz="1400" dirty="0" err="1"/>
              <a:t>Суолема</a:t>
            </a:r>
            <a:r>
              <a:rPr lang="ru-RU" sz="1400" dirty="0"/>
              <a:t>, </a:t>
            </a:r>
            <a:r>
              <a:rPr lang="ru-RU" sz="1400" dirty="0" err="1"/>
              <a:t>Юёлэ</a:t>
            </a:r>
            <a:r>
              <a:rPr lang="ru-RU" sz="1400" dirty="0"/>
              <a:t>, Гусиная, </a:t>
            </a:r>
            <a:r>
              <a:rPr lang="ru-RU" sz="1400" dirty="0" err="1"/>
              <a:t>Сундрун</a:t>
            </a:r>
            <a:r>
              <a:rPr lang="ru-RU" sz="1400" dirty="0"/>
              <a:t> с их придаточными системами выявили бедность в количественном отношении зоопланктона и зообентоса. Их развитию препятствует экстремальные гидрологические условия и малое содержание в воде биогенных элементов. Видовой состав ихтиофауны также отличается бедностью и составляет 10-14 видов. Все эти условия отрицательно сказывается на </a:t>
            </a:r>
            <a:r>
              <a:rPr lang="ru-RU" sz="1400" dirty="0" err="1"/>
              <a:t>рыбопродуктивности</a:t>
            </a:r>
            <a:r>
              <a:rPr lang="ru-RU" sz="1400" dirty="0"/>
              <a:t> водоемов, которая составляет 3-4 кг/га и принята нами на основе анализа кормовых возможностей водоемов и сравнения со смежными речными бассейнами. Вовлечение изученных рек в </a:t>
            </a:r>
            <a:r>
              <a:rPr lang="ru-RU" sz="1400" dirty="0" err="1"/>
              <a:t>рыбохозяйственный</a:t>
            </a:r>
            <a:r>
              <a:rPr lang="ru-RU" sz="1400" dirty="0"/>
              <a:t> оборот позволит на первом этапе освоения увеличить республиканский валовый вылов на 45-50 т за счёт высококачественной рыбы семейства сиговых.</a:t>
            </a:r>
          </a:p>
        </p:txBody>
      </p:sp>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10</a:t>
            </a:fld>
            <a:endParaRPr lang="ru-RU">
              <a:solidFill>
                <a:srgbClr val="073E87"/>
              </a:solidFill>
            </a:endParaRPr>
          </a:p>
        </p:txBody>
      </p:sp>
      <p:pic>
        <p:nvPicPr>
          <p:cNvPr id="71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4" y="3291830"/>
            <a:ext cx="2808312" cy="141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C:\Users\1\Desktop\Рисунок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513" y="1707654"/>
            <a:ext cx="2808312" cy="1574410"/>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3"/>
          <p:cNvSpPr>
            <a:spLocks noGrp="1"/>
          </p:cNvSpPr>
          <p:nvPr>
            <p:ph type="title"/>
          </p:nvPr>
        </p:nvSpPr>
        <p:spPr>
          <a:xfrm>
            <a:off x="3059832" y="253746"/>
            <a:ext cx="5626967" cy="517804"/>
          </a:xfrm>
        </p:spPr>
        <p:txBody>
          <a:bodyPr>
            <a:noAutofit/>
          </a:bodyPr>
          <a:lstStyle/>
          <a:p>
            <a:r>
              <a:rPr lang="ru-RU" sz="1600" dirty="0"/>
              <a:t>ВЫПОЛНЕНИЕ ГОСУДАРСТВЕННОГО ЗАКАЗА НА НИР РЕСПУБЛИКИ САХА (ЯКУТИЯ)</a:t>
            </a:r>
            <a:endParaRPr lang="ru-RU" sz="2800" dirty="0"/>
          </a:p>
        </p:txBody>
      </p:sp>
      <p:sp>
        <p:nvSpPr>
          <p:cNvPr id="7" name="Объект 1"/>
          <p:cNvSpPr txBox="1">
            <a:spLocks/>
          </p:cNvSpPr>
          <p:nvPr/>
        </p:nvSpPr>
        <p:spPr>
          <a:xfrm>
            <a:off x="3059832" y="771550"/>
            <a:ext cx="5824157" cy="1141214"/>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Font typeface="Symbol" pitchFamily="18" charset="2"/>
              <a:buNone/>
            </a:pPr>
            <a:r>
              <a:rPr lang="ru-RU" sz="1600" b="1" dirty="0" smtClean="0"/>
              <a:t>Оценка современного состояния ихтиофауны малых рек РС(Я) с целью включения данных рек в рыбохозяйственное пользование и увеличения общих допустимых уловов (ОДУ).</a:t>
            </a:r>
          </a:p>
          <a:p>
            <a:pPr marL="0" indent="0" algn="ctr">
              <a:buFont typeface="Symbol" pitchFamily="18" charset="2"/>
              <a:buNone/>
            </a:pPr>
            <a:r>
              <a:rPr lang="ru-RU" sz="1600" dirty="0" smtClean="0"/>
              <a:t>Руководитель – к.б.н. Иванов Е.В.</a:t>
            </a:r>
            <a:endParaRPr lang="ru-RU" sz="1600" dirty="0"/>
          </a:p>
        </p:txBody>
      </p:sp>
      <p:pic>
        <p:nvPicPr>
          <p:cNvPr id="205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79515" y="195486"/>
            <a:ext cx="2808311" cy="148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вал 3"/>
          <p:cNvSpPr/>
          <p:nvPr/>
        </p:nvSpPr>
        <p:spPr>
          <a:xfrm>
            <a:off x="2051720" y="1203598"/>
            <a:ext cx="72008" cy="720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899592" y="1283990"/>
            <a:ext cx="72008" cy="720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rot="20391897">
            <a:off x="637328" y="1148034"/>
            <a:ext cx="492443" cy="169277"/>
          </a:xfrm>
          <a:prstGeom prst="rect">
            <a:avLst/>
          </a:prstGeom>
          <a:noFill/>
        </p:spPr>
        <p:txBody>
          <a:bodyPr wrap="none" rtlCol="0">
            <a:spAutoFit/>
          </a:bodyPr>
          <a:lstStyle/>
          <a:p>
            <a:r>
              <a:rPr lang="ru-RU" sz="500" dirty="0" smtClean="0">
                <a:solidFill>
                  <a:schemeClr val="tx2">
                    <a:lumMod val="40000"/>
                    <a:lumOff val="60000"/>
                  </a:schemeClr>
                </a:solidFill>
              </a:rPr>
              <a:t>р. </a:t>
            </a:r>
            <a:r>
              <a:rPr lang="ru-RU" sz="500" dirty="0" err="1" smtClean="0">
                <a:solidFill>
                  <a:schemeClr val="tx2">
                    <a:lumMod val="40000"/>
                    <a:lumOff val="60000"/>
                  </a:schemeClr>
                </a:solidFill>
              </a:rPr>
              <a:t>Суолема</a:t>
            </a:r>
            <a:endParaRPr lang="ru-RU" sz="500" dirty="0">
              <a:solidFill>
                <a:schemeClr val="tx2">
                  <a:lumMod val="40000"/>
                  <a:lumOff val="60000"/>
                </a:schemeClr>
              </a:solidFill>
            </a:endParaRPr>
          </a:p>
        </p:txBody>
      </p:sp>
      <p:sp>
        <p:nvSpPr>
          <p:cNvPr id="12" name="TextBox 11"/>
          <p:cNvSpPr txBox="1"/>
          <p:nvPr/>
        </p:nvSpPr>
        <p:spPr>
          <a:xfrm rot="1023463">
            <a:off x="1884784" y="1074085"/>
            <a:ext cx="405880" cy="169277"/>
          </a:xfrm>
          <a:prstGeom prst="rect">
            <a:avLst/>
          </a:prstGeom>
          <a:noFill/>
        </p:spPr>
        <p:txBody>
          <a:bodyPr wrap="none" rtlCol="0">
            <a:spAutoFit/>
          </a:bodyPr>
          <a:lstStyle/>
          <a:p>
            <a:r>
              <a:rPr lang="ru-RU" sz="500" dirty="0" smtClean="0">
                <a:solidFill>
                  <a:schemeClr val="tx2">
                    <a:lumMod val="40000"/>
                    <a:lumOff val="60000"/>
                  </a:schemeClr>
                </a:solidFill>
              </a:rPr>
              <a:t>р. </a:t>
            </a:r>
            <a:r>
              <a:rPr lang="ru-RU" sz="500" dirty="0" err="1" smtClean="0">
                <a:solidFill>
                  <a:schemeClr val="tx2">
                    <a:lumMod val="40000"/>
                    <a:lumOff val="60000"/>
                  </a:schemeClr>
                </a:solidFill>
              </a:rPr>
              <a:t>Юёлэ</a:t>
            </a:r>
            <a:endParaRPr lang="ru-RU" sz="500" dirty="0">
              <a:solidFill>
                <a:schemeClr val="tx2">
                  <a:lumMod val="40000"/>
                  <a:lumOff val="60000"/>
                </a:schemeClr>
              </a:solidFill>
            </a:endParaRPr>
          </a:p>
        </p:txBody>
      </p:sp>
      <p:sp>
        <p:nvSpPr>
          <p:cNvPr id="13" name="TextBox 12"/>
          <p:cNvSpPr txBox="1"/>
          <p:nvPr/>
        </p:nvSpPr>
        <p:spPr>
          <a:xfrm rot="16707438">
            <a:off x="1156814" y="1402763"/>
            <a:ext cx="458780" cy="169277"/>
          </a:xfrm>
          <a:prstGeom prst="rect">
            <a:avLst/>
          </a:prstGeom>
          <a:noFill/>
        </p:spPr>
        <p:txBody>
          <a:bodyPr wrap="none" rtlCol="0">
            <a:spAutoFit/>
          </a:bodyPr>
          <a:lstStyle/>
          <a:p>
            <a:r>
              <a:rPr lang="ru-RU" sz="500" dirty="0" smtClean="0">
                <a:solidFill>
                  <a:schemeClr val="tx2">
                    <a:lumMod val="40000"/>
                    <a:lumOff val="60000"/>
                  </a:schemeClr>
                </a:solidFill>
              </a:rPr>
              <a:t>р. </a:t>
            </a:r>
            <a:r>
              <a:rPr lang="ru-RU" sz="500" dirty="0" err="1" smtClean="0">
                <a:solidFill>
                  <a:schemeClr val="tx2">
                    <a:lumMod val="40000"/>
                    <a:lumOff val="60000"/>
                  </a:schemeClr>
                </a:solidFill>
              </a:rPr>
              <a:t>Анабар</a:t>
            </a:r>
            <a:endParaRPr lang="ru-RU" sz="500" dirty="0">
              <a:solidFill>
                <a:schemeClr val="tx2">
                  <a:lumMod val="40000"/>
                  <a:lumOff val="60000"/>
                </a:schemeClr>
              </a:solidFill>
            </a:endParaRPr>
          </a:p>
        </p:txBody>
      </p:sp>
      <p:sp>
        <p:nvSpPr>
          <p:cNvPr id="14" name="TextBox 13"/>
          <p:cNvSpPr txBox="1"/>
          <p:nvPr/>
        </p:nvSpPr>
        <p:spPr>
          <a:xfrm>
            <a:off x="1473937" y="226844"/>
            <a:ext cx="793807" cy="184666"/>
          </a:xfrm>
          <a:prstGeom prst="rect">
            <a:avLst/>
          </a:prstGeom>
          <a:noFill/>
        </p:spPr>
        <p:txBody>
          <a:bodyPr wrap="none" rtlCol="0">
            <a:spAutoFit/>
          </a:bodyPr>
          <a:lstStyle/>
          <a:p>
            <a:r>
              <a:rPr lang="ru-RU" sz="600" dirty="0" err="1" smtClean="0">
                <a:solidFill>
                  <a:schemeClr val="tx2">
                    <a:lumMod val="40000"/>
                    <a:lumOff val="60000"/>
                  </a:schemeClr>
                </a:solidFill>
              </a:rPr>
              <a:t>Анабарский</a:t>
            </a:r>
            <a:r>
              <a:rPr lang="ru-RU" sz="600" dirty="0" smtClean="0">
                <a:solidFill>
                  <a:schemeClr val="tx2">
                    <a:lumMod val="40000"/>
                    <a:lumOff val="60000"/>
                  </a:schemeClr>
                </a:solidFill>
              </a:rPr>
              <a:t> залив</a:t>
            </a:r>
            <a:endParaRPr lang="ru-RU" sz="600" dirty="0">
              <a:solidFill>
                <a:schemeClr val="tx2">
                  <a:lumMod val="40000"/>
                  <a:lumOff val="60000"/>
                </a:schemeClr>
              </a:solidFill>
            </a:endParaRPr>
          </a:p>
        </p:txBody>
      </p:sp>
    </p:spTree>
    <p:extLst>
      <p:ext uri="{BB962C8B-B14F-4D97-AF65-F5344CB8AC3E}">
        <p14:creationId xmlns:p14="http://schemas.microsoft.com/office/powerpoint/2010/main" val="2080628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0" y="2355726"/>
            <a:ext cx="4248472" cy="2238896"/>
          </a:xfrm>
          <a:solidFill>
            <a:schemeClr val="bg1">
              <a:alpha val="50000"/>
            </a:schemeClr>
          </a:solidFill>
        </p:spPr>
        <p:txBody>
          <a:bodyPr>
            <a:normAutofit fontScale="40000" lnSpcReduction="20000"/>
          </a:bodyPr>
          <a:lstStyle/>
          <a:p>
            <a:pPr marL="0" indent="361950" algn="just">
              <a:buNone/>
            </a:pPr>
            <a:r>
              <a:rPr lang="ru-RU" dirty="0"/>
              <a:t>Разработана «Система комплексного экологического мониторинга наземных и водных экосистем на лицензионном участке «Буранный» </a:t>
            </a:r>
            <a:r>
              <a:rPr lang="ru-RU" dirty="0" err="1"/>
              <a:t>Томторского</a:t>
            </a:r>
            <a:r>
              <a:rPr lang="ru-RU" dirty="0"/>
              <a:t> </a:t>
            </a:r>
            <a:r>
              <a:rPr lang="ru-RU" dirty="0" err="1"/>
              <a:t>редкометального</a:t>
            </a:r>
            <a:r>
              <a:rPr lang="ru-RU" dirty="0"/>
              <a:t> месторождения руд ниобия, редкоземельных элементов, скандия и попутных компонентов в рамках экологического сопровождения геологоразведочных работ». Система внедрена на предприятии ООО «Восток Инжиниринг» и проходит апробацию на период 2014 – 2019 гг.</a:t>
            </a:r>
          </a:p>
          <a:p>
            <a:pPr marL="0" indent="361950" algn="just">
              <a:buNone/>
            </a:pPr>
            <a:r>
              <a:rPr lang="ru-RU" dirty="0"/>
              <a:t>Основной конструктивной характеристикой работы является комплексность объектов и методов исследования. Уникальность работ заключается в применении комплекса методов: ландшафтных, биологических, эколого-геохимических и биоиндикационных. </a:t>
            </a:r>
          </a:p>
          <a:p>
            <a:pPr marL="0" indent="361950" algn="just">
              <a:buNone/>
            </a:pPr>
            <a:r>
              <a:rPr lang="ru-RU" dirty="0"/>
              <a:t>Оценка фонового состояния территории в пределах ЛУ «Буранный» проведена до начала ГРР с изучением современного экологического состояния основных компонентов экосистем природных ландшафтов и оценкой степени их </a:t>
            </a:r>
            <a:r>
              <a:rPr lang="ru-RU" dirty="0" err="1"/>
              <a:t>преобразованности</a:t>
            </a:r>
            <a:r>
              <a:rPr lang="ru-RU" dirty="0"/>
              <a:t> до проведения масштабных геологоразведочных работ.</a:t>
            </a:r>
          </a:p>
          <a:p>
            <a:pPr marL="0" indent="0">
              <a:buNone/>
            </a:pPr>
            <a:endParaRPr lang="ru-RU" dirty="0"/>
          </a:p>
        </p:txBody>
      </p:sp>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11</a:t>
            </a:fld>
            <a:endParaRPr lang="ru-RU">
              <a:solidFill>
                <a:srgbClr val="073E87"/>
              </a:solidFill>
            </a:endParaRPr>
          </a:p>
        </p:txBody>
      </p:sp>
      <p:pic>
        <p:nvPicPr>
          <p:cNvPr id="819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596" t="26042" r="18486" b="7401"/>
          <a:stretch/>
        </p:blipFill>
        <p:spPr bwMode="auto">
          <a:xfrm>
            <a:off x="179511" y="123477"/>
            <a:ext cx="3240361" cy="1333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952" y="2029983"/>
            <a:ext cx="4552032" cy="2560519"/>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3"/>
          <p:cNvSpPr>
            <a:spLocks noGrp="1"/>
          </p:cNvSpPr>
          <p:nvPr>
            <p:ph type="title"/>
          </p:nvPr>
        </p:nvSpPr>
        <p:spPr>
          <a:xfrm>
            <a:off x="3563888" y="253746"/>
            <a:ext cx="5122912" cy="229772"/>
          </a:xfrm>
        </p:spPr>
        <p:txBody>
          <a:bodyPr>
            <a:noAutofit/>
          </a:bodyPr>
          <a:lstStyle/>
          <a:p>
            <a:r>
              <a:rPr lang="ru-RU" sz="1600" dirty="0" smtClean="0"/>
              <a:t>РЕЗУЛЬТАТЫ </a:t>
            </a:r>
            <a:r>
              <a:rPr lang="ru-RU" sz="1600" dirty="0"/>
              <a:t>ХОЗДОГОВОРНЫХ НИР</a:t>
            </a:r>
          </a:p>
        </p:txBody>
      </p:sp>
      <p:sp>
        <p:nvSpPr>
          <p:cNvPr id="8" name="Прямоугольник 7"/>
          <p:cNvSpPr/>
          <p:nvPr/>
        </p:nvSpPr>
        <p:spPr>
          <a:xfrm>
            <a:off x="3419872" y="482006"/>
            <a:ext cx="5472608" cy="1729704"/>
          </a:xfrm>
          <a:prstGeom prst="rect">
            <a:avLst/>
          </a:prstGeom>
        </p:spPr>
        <p:txBody>
          <a:bodyPr wrap="square">
            <a:spAutoFit/>
          </a:bodyPr>
          <a:lstStyle/>
          <a:p>
            <a:pPr lvl="0" algn="ctr">
              <a:spcBef>
                <a:spcPct val="20000"/>
              </a:spcBef>
              <a:buClr>
                <a:srgbClr val="31B6FD"/>
              </a:buClr>
              <a:buSzPct val="100000"/>
            </a:pPr>
            <a:r>
              <a:rPr lang="ru-RU" sz="1400" b="1" dirty="0">
                <a:solidFill>
                  <a:srgbClr val="073E87"/>
                </a:solidFill>
              </a:rPr>
              <a:t>Проведение экологического сопровождения ГРР на участке Буранный </a:t>
            </a:r>
            <a:r>
              <a:rPr lang="ru-RU" sz="1400" b="1" dirty="0" err="1">
                <a:solidFill>
                  <a:srgbClr val="073E87"/>
                </a:solidFill>
              </a:rPr>
              <a:t>Томторского</a:t>
            </a:r>
            <a:r>
              <a:rPr lang="ru-RU" sz="1400" b="1" dirty="0">
                <a:solidFill>
                  <a:srgbClr val="073E87"/>
                </a:solidFill>
              </a:rPr>
              <a:t> </a:t>
            </a:r>
            <a:r>
              <a:rPr lang="ru-RU" sz="1400" b="1" dirty="0" err="1">
                <a:solidFill>
                  <a:srgbClr val="073E87"/>
                </a:solidFill>
              </a:rPr>
              <a:t>редкометального</a:t>
            </a:r>
            <a:r>
              <a:rPr lang="ru-RU" sz="1400" b="1" dirty="0">
                <a:solidFill>
                  <a:srgbClr val="073E87"/>
                </a:solidFill>
              </a:rPr>
              <a:t> м/р руд ниобия, редкоземельных элементов, скандия и попутных компонентов</a:t>
            </a:r>
            <a:r>
              <a:rPr lang="ru-RU" sz="1400" b="1" dirty="0" smtClean="0">
                <a:solidFill>
                  <a:srgbClr val="073E87"/>
                </a:solidFill>
              </a:rPr>
              <a:t>.</a:t>
            </a:r>
          </a:p>
          <a:p>
            <a:pPr lvl="0" algn="ctr">
              <a:spcBef>
                <a:spcPct val="20000"/>
              </a:spcBef>
              <a:buClr>
                <a:srgbClr val="31B6FD"/>
              </a:buClr>
              <a:buSzPct val="100000"/>
            </a:pPr>
            <a:r>
              <a:rPr lang="ru-RU" sz="1400" b="1" dirty="0" smtClean="0">
                <a:solidFill>
                  <a:srgbClr val="073E87"/>
                </a:solidFill>
              </a:rPr>
              <a:t> </a:t>
            </a:r>
            <a:endParaRPr lang="ru-RU" sz="1400" b="1" dirty="0">
              <a:solidFill>
                <a:srgbClr val="073E87"/>
              </a:solidFill>
            </a:endParaRPr>
          </a:p>
          <a:p>
            <a:pPr lvl="0" algn="ctr">
              <a:spcBef>
                <a:spcPct val="20000"/>
              </a:spcBef>
              <a:buClr>
                <a:srgbClr val="31B6FD"/>
              </a:buClr>
              <a:buSzPct val="100000"/>
            </a:pPr>
            <a:r>
              <a:rPr lang="ru-RU" sz="1400" b="1" dirty="0">
                <a:solidFill>
                  <a:srgbClr val="073E87"/>
                </a:solidFill>
              </a:rPr>
              <a:t>Этап 2015 г. </a:t>
            </a:r>
            <a:r>
              <a:rPr lang="ru-RU" sz="1400" b="1" dirty="0" smtClean="0">
                <a:solidFill>
                  <a:srgbClr val="073E87"/>
                </a:solidFill>
              </a:rPr>
              <a:t>Комплексный </a:t>
            </a:r>
            <a:r>
              <a:rPr lang="ru-RU" sz="1400" b="1" dirty="0">
                <a:solidFill>
                  <a:srgbClr val="073E87"/>
                </a:solidFill>
              </a:rPr>
              <a:t>экологический мониторинг территории участка Буранный </a:t>
            </a:r>
            <a:r>
              <a:rPr lang="ru-RU" sz="1400" b="1" dirty="0" err="1">
                <a:solidFill>
                  <a:srgbClr val="073E87"/>
                </a:solidFill>
              </a:rPr>
              <a:t>Томторского</a:t>
            </a:r>
            <a:r>
              <a:rPr lang="ru-RU" sz="1400" b="1" dirty="0">
                <a:solidFill>
                  <a:srgbClr val="073E87"/>
                </a:solidFill>
              </a:rPr>
              <a:t> месторождения </a:t>
            </a:r>
          </a:p>
          <a:p>
            <a:pPr lvl="0" algn="ctr">
              <a:spcBef>
                <a:spcPct val="20000"/>
              </a:spcBef>
              <a:buClr>
                <a:srgbClr val="31B6FD"/>
              </a:buClr>
              <a:buSzPct val="100000"/>
            </a:pPr>
            <a:r>
              <a:rPr lang="ru-RU" sz="1400" dirty="0">
                <a:solidFill>
                  <a:srgbClr val="073E87"/>
                </a:solidFill>
              </a:rPr>
              <a:t>Руководитель - к.б.н. Легостаева Я.Б.</a:t>
            </a:r>
          </a:p>
        </p:txBody>
      </p:sp>
    </p:spTree>
    <p:extLst>
      <p:ext uri="{BB962C8B-B14F-4D97-AF65-F5344CB8AC3E}">
        <p14:creationId xmlns:p14="http://schemas.microsoft.com/office/powerpoint/2010/main" val="1414401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75856" y="1995686"/>
            <a:ext cx="5503894" cy="2736304"/>
          </a:xfrm>
          <a:solidFill>
            <a:schemeClr val="bg1">
              <a:alpha val="50000"/>
            </a:schemeClr>
          </a:solidFill>
        </p:spPr>
        <p:txBody>
          <a:bodyPr>
            <a:normAutofit fontScale="47500" lnSpcReduction="20000"/>
          </a:bodyPr>
          <a:lstStyle/>
          <a:p>
            <a:pPr marL="0" indent="361950" algn="just">
              <a:buNone/>
            </a:pPr>
            <a:r>
              <a:rPr lang="ru-RU" dirty="0" smtClean="0"/>
              <a:t>Несмотря </a:t>
            </a:r>
            <a:r>
              <a:rPr lang="ru-RU" dirty="0"/>
              <a:t>на выявленные новые негативные явления, воздействие </a:t>
            </a:r>
            <a:r>
              <a:rPr lang="ru-RU" dirty="0" err="1"/>
              <a:t>МГОКа</a:t>
            </a:r>
            <a:r>
              <a:rPr lang="ru-RU" dirty="0"/>
              <a:t> на наземные экосистемы, по-прежнему имеет, судя по результатам исследований </a:t>
            </a:r>
            <a:r>
              <a:rPr lang="ru-RU" dirty="0" smtClean="0"/>
              <a:t>почвенно-растительного </a:t>
            </a:r>
            <a:r>
              <a:rPr lang="ru-RU" dirty="0"/>
              <a:t>покрова, биоиндикационным показателям, распределения животного мира, в территориальном плане, локальный характер.</a:t>
            </a:r>
          </a:p>
          <a:p>
            <a:pPr marL="0" indent="361950" algn="just">
              <a:buNone/>
            </a:pPr>
            <a:r>
              <a:rPr lang="ru-RU" dirty="0" smtClean="0"/>
              <a:t>Исследование </a:t>
            </a:r>
            <a:r>
              <a:rPr lang="ru-RU" dirty="0"/>
              <a:t>водных экосистем показало, что основное направление трендов направлено на восстановление водных экосистем, в тоже время наблюдаются локальные негативные явления.</a:t>
            </a:r>
          </a:p>
          <a:p>
            <a:pPr marL="0" indent="361950" algn="just">
              <a:buNone/>
            </a:pPr>
            <a:r>
              <a:rPr lang="ru-RU" dirty="0" smtClean="0"/>
              <a:t>Появляются </a:t>
            </a:r>
            <a:r>
              <a:rPr lang="ru-RU" dirty="0"/>
              <a:t>новые экологические риски, в частности вертикальное и латеральное распространение засоления представляет реальную опасность, как источник вторичного загрязнения со всеми вытекающими отсюда негативными последствиями.</a:t>
            </a:r>
          </a:p>
          <a:p>
            <a:pPr marL="0" indent="361950" algn="just">
              <a:buNone/>
            </a:pPr>
            <a:r>
              <a:rPr lang="ru-RU" dirty="0"/>
              <a:t>В целом характеризуя состояние экосистем в районе деятельности </a:t>
            </a:r>
            <a:r>
              <a:rPr lang="ru-RU" dirty="0" err="1"/>
              <a:t>МГОКа</a:t>
            </a:r>
            <a:r>
              <a:rPr lang="ru-RU" dirty="0"/>
              <a:t> отмечаем, что на текущий момент зарегистрировано определенное динамичное равновесие положительных и отрицательных трендов, что и определяет высокую неустойчивость экосистем к возможным антропогенным воздействиям.</a:t>
            </a:r>
          </a:p>
        </p:txBody>
      </p:sp>
      <p:sp>
        <p:nvSpPr>
          <p:cNvPr id="3" name="Номер слайда 2"/>
          <p:cNvSpPr>
            <a:spLocks noGrp="1"/>
          </p:cNvSpPr>
          <p:nvPr>
            <p:ph type="sldNum" sz="quarter" idx="12"/>
          </p:nvPr>
        </p:nvSpPr>
        <p:spPr>
          <a:xfrm>
            <a:off x="3995936" y="4651687"/>
            <a:ext cx="1161826" cy="273844"/>
          </a:xfrm>
        </p:spPr>
        <p:txBody>
          <a:bodyPr/>
          <a:lstStyle/>
          <a:p>
            <a:fld id="{CE5D3092-A279-4B3A-894A-869A53157DE6}" type="slidenum">
              <a:rPr lang="ru-RU" smtClean="0">
                <a:solidFill>
                  <a:srgbClr val="073E87"/>
                </a:solidFill>
              </a:rPr>
              <a:pPr/>
              <a:t>12</a:t>
            </a:fld>
            <a:endParaRPr lang="ru-RU" dirty="0">
              <a:solidFill>
                <a:srgbClr val="073E87"/>
              </a:solidFill>
            </a:endParaRPr>
          </a:p>
        </p:txBody>
      </p:sp>
      <p:pic>
        <p:nvPicPr>
          <p:cNvPr id="1024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9512" y="123478"/>
            <a:ext cx="3028950" cy="423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0528" y="4373111"/>
            <a:ext cx="3672408" cy="338554"/>
          </a:xfrm>
          <a:prstGeom prst="rect">
            <a:avLst/>
          </a:prstGeom>
          <a:noFill/>
        </p:spPr>
        <p:txBody>
          <a:bodyPr wrap="square" rtlCol="0">
            <a:spAutoFit/>
          </a:bodyPr>
          <a:lstStyle/>
          <a:p>
            <a:pPr algn="ctr"/>
            <a:r>
              <a:rPr lang="ru-RU" sz="800" dirty="0" smtClean="0"/>
              <a:t>Карта-схема суммарного загрязнения почвенного покрова в зоне воздействия объектов МГОК (2010-2015 гг.)</a:t>
            </a:r>
            <a:endParaRPr lang="ru-RU" sz="800" dirty="0"/>
          </a:p>
        </p:txBody>
      </p:sp>
      <p:sp>
        <p:nvSpPr>
          <p:cNvPr id="6" name="Заголовок 3"/>
          <p:cNvSpPr>
            <a:spLocks noGrp="1"/>
          </p:cNvSpPr>
          <p:nvPr>
            <p:ph type="title"/>
          </p:nvPr>
        </p:nvSpPr>
        <p:spPr>
          <a:xfrm>
            <a:off x="3347864" y="253746"/>
            <a:ext cx="5338936" cy="301780"/>
          </a:xfrm>
        </p:spPr>
        <p:txBody>
          <a:bodyPr>
            <a:noAutofit/>
          </a:bodyPr>
          <a:lstStyle/>
          <a:p>
            <a:r>
              <a:rPr lang="ru-RU" sz="1600" dirty="0" smtClean="0"/>
              <a:t>РЕЗУЛЬТАТЫ </a:t>
            </a:r>
            <a:r>
              <a:rPr lang="ru-RU" sz="1600" dirty="0"/>
              <a:t>ХОЗДОГОВОРНЫХ НИР</a:t>
            </a:r>
            <a:endParaRPr lang="ru-RU" sz="2800" dirty="0"/>
          </a:p>
        </p:txBody>
      </p:sp>
      <p:sp>
        <p:nvSpPr>
          <p:cNvPr id="7" name="Объект 1"/>
          <p:cNvSpPr txBox="1">
            <a:spLocks/>
          </p:cNvSpPr>
          <p:nvPr/>
        </p:nvSpPr>
        <p:spPr>
          <a:xfrm>
            <a:off x="3347864" y="638448"/>
            <a:ext cx="5536125" cy="1141214"/>
          </a:xfrm>
          <a:prstGeom prst="rect">
            <a:avLst/>
          </a:prstGeom>
        </p:spPr>
        <p:txBody>
          <a:bodyPr vert="horz" lIns="91440" tIns="45720" rIns="91440" bIns="45720" rtlCol="0">
            <a:normAutofit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Font typeface="Symbol" pitchFamily="18" charset="2"/>
              <a:buNone/>
            </a:pPr>
            <a:r>
              <a:rPr lang="ru-RU" sz="1600" b="1" dirty="0" smtClean="0"/>
              <a:t>Комплексная оценка современного состояния экосистем в зоне деятельности </a:t>
            </a:r>
            <a:r>
              <a:rPr lang="ru-RU" sz="1600" b="1" dirty="0" err="1" smtClean="0"/>
              <a:t>Мирнинского</a:t>
            </a:r>
            <a:r>
              <a:rPr lang="ru-RU" sz="1600" b="1" dirty="0" smtClean="0"/>
              <a:t> ГОКа в 2015 г. </a:t>
            </a:r>
          </a:p>
          <a:p>
            <a:pPr marL="0" indent="0" algn="ctr">
              <a:buFont typeface="Symbol" pitchFamily="18" charset="2"/>
              <a:buNone/>
            </a:pPr>
            <a:r>
              <a:rPr lang="ru-RU" sz="1600" dirty="0" smtClean="0"/>
              <a:t>Заказчик МГОК АК «АЛРОСА» (ПАО) </a:t>
            </a:r>
          </a:p>
          <a:p>
            <a:pPr marL="0" indent="0" algn="ctr">
              <a:buFont typeface="Symbol" pitchFamily="18" charset="2"/>
              <a:buNone/>
            </a:pPr>
            <a:r>
              <a:rPr lang="ru-RU" sz="1600" dirty="0" smtClean="0"/>
              <a:t>Руководитель – д.б.н. </a:t>
            </a:r>
            <a:r>
              <a:rPr lang="ru-RU" sz="1600" dirty="0" err="1" smtClean="0"/>
              <a:t>Вольперт</a:t>
            </a:r>
            <a:r>
              <a:rPr lang="ru-RU" sz="1600" dirty="0" smtClean="0"/>
              <a:t> Я.Л.</a:t>
            </a:r>
            <a:endParaRPr lang="ru-RU" sz="1600" dirty="0"/>
          </a:p>
        </p:txBody>
      </p:sp>
    </p:spTree>
    <p:extLst>
      <p:ext uri="{BB962C8B-B14F-4D97-AF65-F5344CB8AC3E}">
        <p14:creationId xmlns:p14="http://schemas.microsoft.com/office/powerpoint/2010/main" val="30847810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635896" y="2259682"/>
            <a:ext cx="5256584" cy="2544316"/>
          </a:xfrm>
          <a:solidFill>
            <a:schemeClr val="bg1">
              <a:alpha val="50000"/>
            </a:schemeClr>
          </a:solidFill>
        </p:spPr>
        <p:txBody>
          <a:bodyPr>
            <a:normAutofit fontScale="47500" lnSpcReduction="20000"/>
          </a:bodyPr>
          <a:lstStyle/>
          <a:p>
            <a:pPr marL="0" indent="361950" algn="just">
              <a:buNone/>
            </a:pPr>
            <a:r>
              <a:rPr lang="ru-RU" sz="2500" dirty="0"/>
              <a:t>Проведено экологическое обследование территории </a:t>
            </a:r>
            <a:r>
              <a:rPr lang="ru-RU" sz="2500" dirty="0" err="1"/>
              <a:t>Сургулукского</a:t>
            </a:r>
            <a:r>
              <a:rPr lang="ru-RU" sz="2500" dirty="0"/>
              <a:t> наслега </a:t>
            </a:r>
            <a:r>
              <a:rPr lang="ru-RU" sz="2500" dirty="0" err="1"/>
              <a:t>Верхневилюйского</a:t>
            </a:r>
            <a:r>
              <a:rPr lang="ru-RU" sz="2500" dirty="0"/>
              <a:t> улуса РС (Я). В результате проведенных исследований установлены показатели основных составляющих экосистем в районе с. </a:t>
            </a:r>
            <a:r>
              <a:rPr lang="ru-RU" sz="2500" dirty="0" err="1"/>
              <a:t>Сургулук</a:t>
            </a:r>
            <a:r>
              <a:rPr lang="ru-RU" sz="2500" dirty="0"/>
              <a:t>, в долине </a:t>
            </a:r>
            <a:r>
              <a:rPr lang="ru-RU" sz="2500" dirty="0" err="1"/>
              <a:t>рр</a:t>
            </a:r>
            <a:r>
              <a:rPr lang="ru-RU" sz="2500" dirty="0"/>
              <a:t>. </a:t>
            </a:r>
            <a:r>
              <a:rPr lang="ru-RU" sz="2500" dirty="0" err="1"/>
              <a:t>Тюкян</a:t>
            </a:r>
            <a:r>
              <a:rPr lang="ru-RU" sz="2500" dirty="0"/>
              <a:t> и </a:t>
            </a:r>
            <a:r>
              <a:rPr lang="ru-RU" sz="2500" dirty="0" err="1"/>
              <a:t>Тюнг</a:t>
            </a:r>
            <a:r>
              <a:rPr lang="ru-RU" sz="2500" dirty="0"/>
              <a:t>.</a:t>
            </a:r>
          </a:p>
          <a:p>
            <a:pPr marL="0" indent="361950" algn="just">
              <a:buNone/>
            </a:pPr>
            <a:r>
              <a:rPr lang="ru-RU" sz="2500" dirty="0"/>
              <a:t>Зафиксировано современное состояние почвенного и растительного покрова, охотничьих видов животных, эколого-геохимические параметры наземных и водных экосистем. Выявлены качественные и количественные характеристики гидробионтов (зоопланктон, зообентос, ихтиофауна) ряда озер: </a:t>
            </a:r>
            <a:r>
              <a:rPr lang="ru-RU" sz="2500" dirty="0" err="1"/>
              <a:t>Мэхээлэ</a:t>
            </a:r>
            <a:r>
              <a:rPr lang="ru-RU" sz="2500" dirty="0"/>
              <a:t>, </a:t>
            </a:r>
            <a:r>
              <a:rPr lang="ru-RU" sz="2500" dirty="0" err="1"/>
              <a:t>Эйдээх</a:t>
            </a:r>
            <a:r>
              <a:rPr lang="ru-RU" sz="2500" dirty="0"/>
              <a:t>, </a:t>
            </a:r>
            <a:r>
              <a:rPr lang="ru-RU" sz="2500" dirty="0" err="1"/>
              <a:t>Дюрянда</a:t>
            </a:r>
            <a:r>
              <a:rPr lang="ru-RU" sz="2500" dirty="0"/>
              <a:t>,  Даркылах, </a:t>
            </a:r>
            <a:r>
              <a:rPr lang="ru-RU" sz="2500" dirty="0" err="1"/>
              <a:t>Сургулук</a:t>
            </a:r>
            <a:r>
              <a:rPr lang="ru-RU" sz="2500" dirty="0"/>
              <a:t>, </a:t>
            </a:r>
            <a:r>
              <a:rPr lang="ru-RU" sz="2500" dirty="0" err="1"/>
              <a:t>Сылан</a:t>
            </a:r>
            <a:r>
              <a:rPr lang="ru-RU" sz="2500" dirty="0"/>
              <a:t>, </a:t>
            </a:r>
            <a:r>
              <a:rPr lang="ru-RU" sz="2500" dirty="0" err="1"/>
              <a:t>Дюрянда</a:t>
            </a:r>
            <a:r>
              <a:rPr lang="ru-RU" sz="2500" dirty="0"/>
              <a:t>, </a:t>
            </a:r>
            <a:r>
              <a:rPr lang="ru-RU" sz="2500" dirty="0" err="1"/>
              <a:t>Ыкынаа</a:t>
            </a:r>
            <a:r>
              <a:rPr lang="ru-RU" sz="2500" dirty="0"/>
              <a:t> и </a:t>
            </a:r>
            <a:r>
              <a:rPr lang="ru-RU" sz="2500" dirty="0" err="1"/>
              <a:t>рр</a:t>
            </a:r>
            <a:r>
              <a:rPr lang="ru-RU" sz="2500" dirty="0"/>
              <a:t>. </a:t>
            </a:r>
            <a:r>
              <a:rPr lang="ru-RU" sz="2500" dirty="0" err="1"/>
              <a:t>Тюкян</a:t>
            </a:r>
            <a:r>
              <a:rPr lang="ru-RU" sz="2500" dirty="0"/>
              <a:t> и </a:t>
            </a:r>
            <a:r>
              <a:rPr lang="ru-RU" sz="2500" dirty="0" err="1"/>
              <a:t>Тюнг</a:t>
            </a:r>
            <a:r>
              <a:rPr lang="ru-RU" sz="2500" dirty="0"/>
              <a:t>, а также и источника летнего водоснабжения с. </a:t>
            </a:r>
            <a:r>
              <a:rPr lang="ru-RU" sz="2500" dirty="0" err="1"/>
              <a:t>Сургулук</a:t>
            </a:r>
            <a:r>
              <a:rPr lang="ru-RU" sz="2500" dirty="0"/>
              <a:t>. </a:t>
            </a:r>
            <a:endParaRPr lang="ru-RU" sz="2500" dirty="0" smtClean="0"/>
          </a:p>
          <a:p>
            <a:pPr marL="0" indent="361950" algn="just">
              <a:buNone/>
            </a:pPr>
            <a:r>
              <a:rPr lang="ru-RU" sz="2500" dirty="0" smtClean="0"/>
              <a:t>Состояние </a:t>
            </a:r>
            <a:r>
              <a:rPr lang="ru-RU" sz="2500" dirty="0"/>
              <a:t>окружающей среды на изученной территории, можно охарактеризовать как благополучное, соответствующие эволюционно сложившимся региональным показателям. Местная сельскохозяйственная продукции по содержанию микроэлементов соответствует санитарным нормам. </a:t>
            </a:r>
          </a:p>
          <a:p>
            <a:endParaRPr lang="ru-RU" dirty="0"/>
          </a:p>
        </p:txBody>
      </p:sp>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13</a:t>
            </a:fld>
            <a:endParaRPr lang="ru-RU">
              <a:solidFill>
                <a:srgbClr val="073E87"/>
              </a:solidFill>
            </a:endParaRPr>
          </a:p>
        </p:txBody>
      </p:sp>
      <p:pic>
        <p:nvPicPr>
          <p:cNvPr id="9218" name="Picture 2" descr="C:\Users\1\Desktop\DSCF3265.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51520" y="195486"/>
            <a:ext cx="3240000" cy="153352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1\Desktop\18-02-2016_06-05-05\DSC_0353.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520" y="1779662"/>
            <a:ext cx="3240000" cy="153766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1\Desktop\18-02-2016_06-05-05\20150902_17393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3363839"/>
            <a:ext cx="3240000" cy="1536204"/>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3"/>
          <p:cNvSpPr>
            <a:spLocks noGrp="1"/>
          </p:cNvSpPr>
          <p:nvPr>
            <p:ph type="title"/>
          </p:nvPr>
        </p:nvSpPr>
        <p:spPr>
          <a:xfrm>
            <a:off x="3635896" y="253746"/>
            <a:ext cx="5050904" cy="301780"/>
          </a:xfrm>
        </p:spPr>
        <p:txBody>
          <a:bodyPr>
            <a:noAutofit/>
          </a:bodyPr>
          <a:lstStyle/>
          <a:p>
            <a:r>
              <a:rPr lang="ru-RU" sz="1600" dirty="0" smtClean="0"/>
              <a:t>РЕЗУЛЬТАТЫ </a:t>
            </a:r>
            <a:r>
              <a:rPr lang="ru-RU" sz="1600" dirty="0"/>
              <a:t>ХОЗДОГОВОРНЫХ НИР</a:t>
            </a:r>
            <a:endParaRPr lang="ru-RU" sz="2800" dirty="0"/>
          </a:p>
        </p:txBody>
      </p:sp>
      <p:sp>
        <p:nvSpPr>
          <p:cNvPr id="8" name="Объект 1"/>
          <p:cNvSpPr txBox="1">
            <a:spLocks/>
          </p:cNvSpPr>
          <p:nvPr/>
        </p:nvSpPr>
        <p:spPr>
          <a:xfrm>
            <a:off x="3635896" y="555526"/>
            <a:ext cx="5248093" cy="2588022"/>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Font typeface="Symbol" pitchFamily="18" charset="2"/>
              <a:buNone/>
            </a:pPr>
            <a:r>
              <a:rPr lang="ru-RU" sz="1600" b="1" smtClean="0"/>
              <a:t>Мониторинг состояния окружающей среды  района падения ступеней ракет в Верхневилюйском улусе (с. Сургулук). </a:t>
            </a:r>
          </a:p>
          <a:p>
            <a:pPr marL="0" indent="0" algn="ctr">
              <a:buFont typeface="Symbol" pitchFamily="18" charset="2"/>
              <a:buNone/>
            </a:pPr>
            <a:r>
              <a:rPr lang="ru-RU" sz="1600" smtClean="0"/>
              <a:t>Заказчик МР «Верхневилюйский» улус. </a:t>
            </a:r>
          </a:p>
          <a:p>
            <a:pPr marL="0" indent="0" algn="ctr">
              <a:buFont typeface="Symbol" pitchFamily="18" charset="2"/>
              <a:buNone/>
            </a:pPr>
            <a:r>
              <a:rPr lang="ru-RU" sz="1600" smtClean="0"/>
              <a:t>Руководитель – д.б.н. Вольперт Я.Л.</a:t>
            </a:r>
            <a:endParaRPr lang="ru-RU" sz="1600" dirty="0"/>
          </a:p>
        </p:txBody>
      </p:sp>
    </p:spTree>
    <p:extLst>
      <p:ext uri="{BB962C8B-B14F-4D97-AF65-F5344CB8AC3E}">
        <p14:creationId xmlns:p14="http://schemas.microsoft.com/office/powerpoint/2010/main" val="528671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419872" y="2430244"/>
            <a:ext cx="5472608" cy="2445762"/>
          </a:xfrm>
          <a:solidFill>
            <a:schemeClr val="bg1">
              <a:alpha val="50000"/>
            </a:schemeClr>
          </a:solidFill>
        </p:spPr>
        <p:txBody>
          <a:bodyPr>
            <a:normAutofit/>
          </a:bodyPr>
          <a:lstStyle/>
          <a:p>
            <a:pPr marL="0" indent="361950" algn="just">
              <a:buNone/>
            </a:pPr>
            <a:r>
              <a:rPr lang="ru-RU" sz="1200" dirty="0"/>
              <a:t>Сравнительный анализ эколого-геохимического состояния лицензионного участка «Восточные блоки </a:t>
            </a:r>
            <a:r>
              <a:rPr lang="ru-RU" sz="1200" dirty="0" err="1"/>
              <a:t>Среднеботуобинского</a:t>
            </a:r>
            <a:r>
              <a:rPr lang="ru-RU" sz="1200" dirty="0"/>
              <a:t> НГКМ» за 2013-2015 гг. показал, что в целом прослеживается расширение спектра по содержанию подвижных форм микроэлементов в почвах и поверхностных водах. Помимо этого, повсеместно во всех компонентах природных сред повысилось содержание суммарных нефтепродуктов.</a:t>
            </a:r>
          </a:p>
          <a:p>
            <a:pPr marL="0" indent="361950" algn="just">
              <a:buNone/>
            </a:pPr>
            <a:r>
              <a:rPr lang="ru-RU" sz="1200" dirty="0"/>
              <a:t>     Таким образом, по санитарно-гигиеническим и эколого-геохимическим показателям состояния грунтов можно сделать вывод, что на момент исследований 2015 г. площадки скважин СКВ.-83; СКВ.-89 и СКВ.-91 являются источником вторичного загрязнения почв сопредельных природных ландшафтов и поверхностных водотоков, оказавшихся в зоне их воздействия.</a:t>
            </a:r>
          </a:p>
          <a:p>
            <a:endParaRPr lang="ru-RU" sz="1200" dirty="0"/>
          </a:p>
        </p:txBody>
      </p:sp>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14</a:t>
            </a:fld>
            <a:endParaRPr lang="ru-RU" dirty="0">
              <a:solidFill>
                <a:srgbClr val="073E87"/>
              </a:solidFill>
            </a:endParaRPr>
          </a:p>
        </p:txBody>
      </p:sp>
      <p:pic>
        <p:nvPicPr>
          <p:cNvPr id="11266" name="Picture 2" descr="C:\Users\1\Desktop\18-02-2016_06-04-33\P105068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3528" y="154031"/>
            <a:ext cx="3060000" cy="1481615"/>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1\Desktop\18-02-2016_06-04-33\P105069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3888" y="1707654"/>
            <a:ext cx="3060000" cy="144518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1\Desktop\18-02-2016_06-04-33\P1050878.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888" y="3210123"/>
            <a:ext cx="3060000" cy="1639490"/>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3"/>
          <p:cNvSpPr>
            <a:spLocks noGrp="1"/>
          </p:cNvSpPr>
          <p:nvPr>
            <p:ph type="title"/>
          </p:nvPr>
        </p:nvSpPr>
        <p:spPr>
          <a:xfrm>
            <a:off x="3491879" y="253746"/>
            <a:ext cx="5392109" cy="229772"/>
          </a:xfrm>
        </p:spPr>
        <p:txBody>
          <a:bodyPr>
            <a:noAutofit/>
          </a:bodyPr>
          <a:lstStyle/>
          <a:p>
            <a:r>
              <a:rPr lang="ru-RU" sz="1600" dirty="0" smtClean="0"/>
              <a:t>РЕЗУЛЬТАТЫ </a:t>
            </a:r>
            <a:r>
              <a:rPr lang="ru-RU" sz="1600" dirty="0"/>
              <a:t>ХОЗДОГОВОРНЫХ НИР</a:t>
            </a:r>
            <a:endParaRPr lang="ru-RU" sz="2800" dirty="0"/>
          </a:p>
        </p:txBody>
      </p:sp>
      <p:sp>
        <p:nvSpPr>
          <p:cNvPr id="8" name="Объект 1"/>
          <p:cNvSpPr txBox="1">
            <a:spLocks/>
          </p:cNvSpPr>
          <p:nvPr/>
        </p:nvSpPr>
        <p:spPr>
          <a:xfrm>
            <a:off x="3491880" y="483518"/>
            <a:ext cx="5392109" cy="2588022"/>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Font typeface="Symbol" pitchFamily="18" charset="2"/>
              <a:buNone/>
            </a:pPr>
            <a:r>
              <a:rPr lang="ru-RU" sz="1600" b="1" dirty="0" smtClean="0"/>
              <a:t>Мониторинг окружающей среды в пределах лицензионного участка Восточные блоки </a:t>
            </a:r>
            <a:r>
              <a:rPr lang="ru-RU" sz="1600" b="1" dirty="0" err="1" smtClean="0"/>
              <a:t>Среднеботуобинского</a:t>
            </a:r>
            <a:r>
              <a:rPr lang="ru-RU" sz="1600" b="1" dirty="0" smtClean="0"/>
              <a:t> НГКМ на территории </a:t>
            </a:r>
            <a:r>
              <a:rPr lang="ru-RU" sz="1600" b="1" dirty="0" err="1" smtClean="0"/>
              <a:t>Мирнинского</a:t>
            </a:r>
            <a:r>
              <a:rPr lang="ru-RU" sz="1600" b="1" dirty="0" smtClean="0"/>
              <a:t> района. </a:t>
            </a:r>
          </a:p>
          <a:p>
            <a:pPr marL="0" indent="0" algn="ctr">
              <a:buFont typeface="Symbol" pitchFamily="18" charset="2"/>
              <a:buNone/>
            </a:pPr>
            <a:r>
              <a:rPr lang="ru-RU" sz="1600" dirty="0" smtClean="0"/>
              <a:t>Заказчик ОАО «</a:t>
            </a:r>
            <a:r>
              <a:rPr lang="ru-RU" sz="1600" dirty="0" err="1" smtClean="0"/>
              <a:t>Ростнефтегаз</a:t>
            </a:r>
            <a:r>
              <a:rPr lang="ru-RU" sz="1600" dirty="0" smtClean="0"/>
              <a:t>» </a:t>
            </a:r>
          </a:p>
          <a:p>
            <a:pPr marL="0" indent="0" algn="ctr">
              <a:buFont typeface="Symbol" pitchFamily="18" charset="2"/>
              <a:buNone/>
            </a:pPr>
            <a:r>
              <a:rPr lang="ru-RU" sz="1600" dirty="0" smtClean="0"/>
              <a:t>Руководитель – д.б.н. </a:t>
            </a:r>
            <a:r>
              <a:rPr lang="ru-RU" sz="1600" dirty="0" err="1" smtClean="0"/>
              <a:t>Вольперт</a:t>
            </a:r>
            <a:r>
              <a:rPr lang="ru-RU" sz="1600" dirty="0" smtClean="0"/>
              <a:t> Я.Л.</a:t>
            </a:r>
            <a:endParaRPr lang="ru-RU" sz="1600" dirty="0"/>
          </a:p>
        </p:txBody>
      </p:sp>
    </p:spTree>
    <p:extLst>
      <p:ext uri="{BB962C8B-B14F-4D97-AF65-F5344CB8AC3E}">
        <p14:creationId xmlns:p14="http://schemas.microsoft.com/office/powerpoint/2010/main" val="39469706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547664" y="699542"/>
            <a:ext cx="7298402" cy="1152127"/>
          </a:xfrm>
          <a:solidFill>
            <a:schemeClr val="bg1">
              <a:alpha val="50000"/>
            </a:schemeClr>
          </a:solidFill>
        </p:spPr>
        <p:txBody>
          <a:bodyPr>
            <a:normAutofit fontScale="47500" lnSpcReduction="20000"/>
          </a:bodyPr>
          <a:lstStyle/>
          <a:p>
            <a:pPr marL="0" indent="271463" algn="just">
              <a:buNone/>
            </a:pPr>
            <a:r>
              <a:rPr lang="ru-RU" sz="1800" dirty="0"/>
              <a:t>В 2015 г. лаборатория </a:t>
            </a:r>
            <a:r>
              <a:rPr lang="ru-RU" sz="1800" dirty="0" smtClean="0"/>
              <a:t>выполнила </a:t>
            </a:r>
            <a:r>
              <a:rPr lang="ru-RU" sz="1800" dirty="0"/>
              <a:t>в рамках методических, научно-исследовательских и хоздоговорных работ 55 заказов, из них:</a:t>
            </a:r>
          </a:p>
          <a:p>
            <a:pPr marL="358775" indent="-358775">
              <a:buNone/>
            </a:pPr>
            <a:r>
              <a:rPr lang="ru-RU" sz="1800" dirty="0" smtClean="0"/>
              <a:t>23 </a:t>
            </a:r>
            <a:r>
              <a:rPr lang="ru-RU" sz="1800" dirty="0"/>
              <a:t>– это научно-исследовательские работы по темам НИР, проводимым </a:t>
            </a:r>
            <a:r>
              <a:rPr lang="ru-RU" sz="1800" dirty="0" smtClean="0"/>
              <a:t>НИИПЭС</a:t>
            </a:r>
            <a:r>
              <a:rPr lang="ru-RU" sz="1800" dirty="0"/>
              <a:t>;</a:t>
            </a:r>
          </a:p>
          <a:p>
            <a:pPr marL="266700" indent="-266700">
              <a:buNone/>
            </a:pPr>
            <a:r>
              <a:rPr lang="ru-RU" sz="1800" dirty="0"/>
              <a:t>7 </a:t>
            </a:r>
            <a:r>
              <a:rPr lang="ru-RU" sz="1800" dirty="0" smtClean="0"/>
              <a:t> </a:t>
            </a:r>
            <a:r>
              <a:rPr lang="ru-RU" sz="1800" dirty="0"/>
              <a:t>-  </a:t>
            </a:r>
            <a:r>
              <a:rPr lang="ru-RU" sz="1800" dirty="0" smtClean="0"/>
              <a:t>  выполнение </a:t>
            </a:r>
            <a:r>
              <a:rPr lang="ru-RU" sz="1800" dirty="0"/>
              <a:t>методических работ с постановкой опытов и внедрением новых методик исследования подвижных форм микроэлементов в почвах и грунтах разного гранулометрического </a:t>
            </a:r>
            <a:r>
              <a:rPr lang="ru-RU" sz="1800" dirty="0" smtClean="0"/>
              <a:t>состава;</a:t>
            </a:r>
            <a:endParaRPr lang="ru-RU" sz="1800" dirty="0"/>
          </a:p>
          <a:p>
            <a:pPr marL="358775" indent="-358775">
              <a:buNone/>
            </a:pPr>
            <a:r>
              <a:rPr lang="ru-RU" sz="1800" dirty="0"/>
              <a:t>3 </a:t>
            </a:r>
            <a:r>
              <a:rPr lang="ru-RU" sz="1800" dirty="0" smtClean="0"/>
              <a:t>–    выполнение </a:t>
            </a:r>
            <a:r>
              <a:rPr lang="ru-RU" sz="1800" dirty="0"/>
              <a:t>работ для структурных подразделений СВФУ, в частности, кафедры экологии, кафедры географии ИЕН СВФУ и МИ </a:t>
            </a:r>
            <a:r>
              <a:rPr lang="ru-RU" sz="1800" dirty="0" smtClean="0"/>
              <a:t>СВФУ;</a:t>
            </a:r>
            <a:endParaRPr lang="ru-RU" sz="1800" dirty="0"/>
          </a:p>
          <a:p>
            <a:pPr marL="358775" indent="-358775">
              <a:buNone/>
            </a:pPr>
            <a:r>
              <a:rPr lang="ru-RU" sz="1800" dirty="0"/>
              <a:t>22 </a:t>
            </a:r>
            <a:r>
              <a:rPr lang="ru-RU" sz="1800" dirty="0" smtClean="0"/>
              <a:t>–  предоставление </a:t>
            </a:r>
            <a:r>
              <a:rPr lang="ru-RU" sz="1800" dirty="0"/>
              <a:t>химико-аналитических услуг для сторонних </a:t>
            </a:r>
            <a:r>
              <a:rPr lang="ru-RU" sz="1800" dirty="0" smtClean="0"/>
              <a:t>организаций на сумму 2847,07 тыс. руб.</a:t>
            </a:r>
            <a:endParaRPr lang="ru-RU" sz="1800" dirty="0"/>
          </a:p>
          <a:p>
            <a:endParaRPr lang="ru-RU" dirty="0"/>
          </a:p>
        </p:txBody>
      </p:sp>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15</a:t>
            </a:fld>
            <a:endParaRPr lang="ru-RU">
              <a:solidFill>
                <a:srgbClr val="073E87"/>
              </a:solidFill>
            </a:endParaRPr>
          </a:p>
        </p:txBody>
      </p:sp>
      <p:sp>
        <p:nvSpPr>
          <p:cNvPr id="4" name="Заголовок 3"/>
          <p:cNvSpPr>
            <a:spLocks noGrp="1"/>
          </p:cNvSpPr>
          <p:nvPr>
            <p:ph type="title"/>
          </p:nvPr>
        </p:nvSpPr>
        <p:spPr>
          <a:xfrm>
            <a:off x="1619672" y="195486"/>
            <a:ext cx="7226394" cy="360040"/>
          </a:xfrm>
        </p:spPr>
        <p:txBody>
          <a:bodyPr>
            <a:noAutofit/>
          </a:bodyPr>
          <a:lstStyle/>
          <a:p>
            <a:r>
              <a:rPr lang="ru-RU" sz="2000" b="1" dirty="0" smtClean="0"/>
              <a:t>Лаборатория </a:t>
            </a:r>
            <a:r>
              <a:rPr lang="ru-RU" sz="2000" b="1" dirty="0"/>
              <a:t>физико-химических методов </a:t>
            </a:r>
            <a:r>
              <a:rPr lang="ru-RU" sz="2000" b="1" dirty="0" smtClean="0"/>
              <a:t>анализа</a:t>
            </a:r>
            <a:endParaRPr lang="ru-RU"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512" y="1635646"/>
            <a:ext cx="3119788" cy="1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9831" y="1635646"/>
            <a:ext cx="3070823" cy="1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40151" y="1635646"/>
            <a:ext cx="2905915" cy="1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1\Desktop\24-02-2016_04-52-48\DSC_372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62759" y="3290323"/>
            <a:ext cx="2453057" cy="150495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1\Desktop\24-02-2016_04-52-48\DSC_384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059832" y="3290323"/>
            <a:ext cx="2710149" cy="15049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915449" y="3290323"/>
            <a:ext cx="2761007" cy="151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C:\Users\1\Desktop\24-02-2016_04-52-48\DSC_3764.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51520" y="195485"/>
            <a:ext cx="1224136" cy="143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8581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16</a:t>
            </a:fld>
            <a:endParaRPr lang="ru-RU">
              <a:solidFill>
                <a:srgbClr val="073E87"/>
              </a:solidFill>
            </a:endParaRPr>
          </a:p>
        </p:txBody>
      </p:sp>
      <p:sp>
        <p:nvSpPr>
          <p:cNvPr id="4" name="Заголовок 3"/>
          <p:cNvSpPr>
            <a:spLocks noGrp="1"/>
          </p:cNvSpPr>
          <p:nvPr>
            <p:ph type="title"/>
          </p:nvPr>
        </p:nvSpPr>
        <p:spPr/>
        <p:txBody>
          <a:bodyPr>
            <a:noAutofit/>
          </a:bodyPr>
          <a:lstStyle/>
          <a:p>
            <a:r>
              <a:rPr lang="ru-RU" sz="2000" dirty="0"/>
              <a:t>В марте 2015 года на базе лаборатории «Музей мамонта им П.А. Лазарева» НИИПЭС был открыт </a:t>
            </a:r>
            <a:r>
              <a:rPr lang="ru-RU" sz="2000" b="1" dirty="0"/>
              <a:t>Международный центр коллективного пользования «Молекулярная палеонтология» (МЦКП)</a:t>
            </a:r>
          </a:p>
        </p:txBody>
      </p:sp>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6422"/>
          <a:stretch/>
        </p:blipFill>
        <p:spPr bwMode="auto">
          <a:xfrm>
            <a:off x="242790" y="1252031"/>
            <a:ext cx="3251124" cy="1463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Объект 1"/>
          <p:cNvSpPr>
            <a:spLocks noGrp="1"/>
          </p:cNvSpPr>
          <p:nvPr>
            <p:ph idx="1"/>
          </p:nvPr>
        </p:nvSpPr>
        <p:spPr>
          <a:xfrm>
            <a:off x="3635896" y="1203598"/>
            <a:ext cx="5328592" cy="3672408"/>
          </a:xfrm>
          <a:solidFill>
            <a:schemeClr val="bg1">
              <a:alpha val="50000"/>
            </a:schemeClr>
          </a:solidFill>
        </p:spPr>
        <p:txBody>
          <a:bodyPr>
            <a:noAutofit/>
          </a:bodyPr>
          <a:lstStyle/>
          <a:p>
            <a:pPr marL="0" indent="449263" algn="just">
              <a:buNone/>
            </a:pPr>
            <a:r>
              <a:rPr lang="ru-RU" sz="1500" b="1" dirty="0" smtClean="0"/>
              <a:t>Цель:</a:t>
            </a:r>
            <a:r>
              <a:rPr lang="ru-RU" sz="1500" dirty="0" smtClean="0"/>
              <a:t> Проведение </a:t>
            </a:r>
            <a:r>
              <a:rPr lang="ru-RU" sz="1500" dirty="0"/>
              <a:t>научно-исследовательских работ по изучению генетики древних животных, филогенетических связей ископаемых и современных животных, получение фундаментальных научных результатов в палеонтологии. </a:t>
            </a:r>
          </a:p>
          <a:p>
            <a:pPr marL="0" indent="449263" algn="just">
              <a:buNone/>
            </a:pPr>
            <a:r>
              <a:rPr lang="ru-RU" sz="1500" b="1" dirty="0" smtClean="0"/>
              <a:t>Задачи</a:t>
            </a:r>
            <a:r>
              <a:rPr lang="ru-RU" sz="1500" b="1" dirty="0"/>
              <a:t>:</a:t>
            </a:r>
          </a:p>
          <a:p>
            <a:pPr algn="just">
              <a:buFont typeface="Wingdings" pitchFamily="2" charset="2"/>
              <a:buChar char="v"/>
            </a:pPr>
            <a:r>
              <a:rPr lang="ru-RU" sz="1500" dirty="0" smtClean="0"/>
              <a:t>создание </a:t>
            </a:r>
            <a:r>
              <a:rPr lang="ru-RU" sz="1500" dirty="0"/>
              <a:t>коллекции проб ДНК древних животных;</a:t>
            </a:r>
          </a:p>
          <a:p>
            <a:pPr algn="just">
              <a:buFont typeface="Wingdings" pitchFamily="2" charset="2"/>
              <a:buChar char="v"/>
            </a:pPr>
            <a:r>
              <a:rPr lang="ru-RU" sz="1500" dirty="0" smtClean="0"/>
              <a:t>исследование </a:t>
            </a:r>
            <a:r>
              <a:rPr lang="ru-RU" sz="1500" dirty="0"/>
              <a:t>происхождения генофонда современных и древних животных;</a:t>
            </a:r>
          </a:p>
          <a:p>
            <a:pPr algn="just">
              <a:buFont typeface="Wingdings" pitchFamily="2" charset="2"/>
              <a:buChar char="v"/>
            </a:pPr>
            <a:r>
              <a:rPr lang="ru-RU" sz="1500" dirty="0" smtClean="0"/>
              <a:t>выяснение </a:t>
            </a:r>
            <a:r>
              <a:rPr lang="ru-RU" sz="1500" dirty="0"/>
              <a:t>филогенетических отношений древних популяций животных с ныне существующими;</a:t>
            </a:r>
          </a:p>
          <a:p>
            <a:pPr algn="just">
              <a:buFont typeface="Wingdings" pitchFamily="2" charset="2"/>
              <a:buChar char="v"/>
            </a:pPr>
            <a:r>
              <a:rPr lang="ru-RU" sz="1500" dirty="0" smtClean="0"/>
              <a:t>реконструкция </a:t>
            </a:r>
            <a:r>
              <a:rPr lang="ru-RU" sz="1500" dirty="0"/>
              <a:t>экологической обстановки, процессов доместикации животных;</a:t>
            </a:r>
          </a:p>
          <a:p>
            <a:pPr algn="just">
              <a:buFont typeface="Wingdings" pitchFamily="2" charset="2"/>
              <a:buChar char="v"/>
            </a:pPr>
            <a:r>
              <a:rPr lang="ru-RU" sz="1500" dirty="0" smtClean="0"/>
              <a:t>поиск </a:t>
            </a:r>
            <a:r>
              <a:rPr lang="ru-RU" sz="1500" dirty="0"/>
              <a:t>и исследование целых клеток вымерших животных</a:t>
            </a:r>
            <a:r>
              <a:rPr lang="ru-RU" sz="1500" dirty="0" smtClean="0"/>
              <a:t>.</a:t>
            </a:r>
            <a:endParaRPr lang="ru-RU" sz="1500" dirty="0"/>
          </a:p>
        </p:txBody>
      </p:sp>
      <p:pic>
        <p:nvPicPr>
          <p:cNvPr id="1026" name="Picture 2" descr="C:\Users\1\Desktop\18-02-2016_09-58-02\20151126211940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790" y="2787774"/>
            <a:ext cx="3251124" cy="182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5132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1923678"/>
            <a:ext cx="5616624" cy="2869406"/>
          </a:xfrm>
        </p:spPr>
        <p:txBody>
          <a:bodyPr>
            <a:normAutofit fontScale="47500" lnSpcReduction="20000"/>
          </a:bodyPr>
          <a:lstStyle/>
          <a:p>
            <a:pPr marL="0" indent="361950" algn="just">
              <a:buNone/>
            </a:pPr>
            <a:r>
              <a:rPr lang="ru-RU" dirty="0"/>
              <a:t>В настоящее время Международный центр коллективного пользования «Молекулярная палеонтология» НИИПЭС СВФУ располагает следующим лабораторным оборудованием (основное):</a:t>
            </a:r>
          </a:p>
          <a:p>
            <a:pPr marL="457200" lvl="0" indent="-457200">
              <a:buFont typeface="+mj-lt"/>
              <a:buAutoNum type="arabicPeriod"/>
            </a:pPr>
            <a:r>
              <a:rPr lang="ru-RU" dirty="0"/>
              <a:t>Микроскоп </a:t>
            </a:r>
            <a:r>
              <a:rPr lang="en-US" dirty="0"/>
              <a:t>Leica DM IL LED</a:t>
            </a:r>
            <a:r>
              <a:rPr lang="ru-RU" dirty="0"/>
              <a:t> с цифровой камерой </a:t>
            </a:r>
            <a:r>
              <a:rPr lang="en-US" dirty="0"/>
              <a:t>Leica DFC</a:t>
            </a:r>
            <a:r>
              <a:rPr lang="ru-RU" dirty="0"/>
              <a:t>295 для изучения клеточных культур, производство </a:t>
            </a:r>
            <a:r>
              <a:rPr lang="en-US" dirty="0"/>
              <a:t>Leica</a:t>
            </a:r>
            <a:r>
              <a:rPr lang="ru-RU" dirty="0"/>
              <a:t> (Германия);</a:t>
            </a:r>
          </a:p>
          <a:p>
            <a:pPr marL="457200" lvl="0" indent="-457200">
              <a:buFont typeface="+mj-lt"/>
              <a:buAutoNum type="arabicPeriod"/>
            </a:pPr>
            <a:r>
              <a:rPr lang="ru-RU" dirty="0"/>
              <a:t>Шкаф биологической безопасности </a:t>
            </a:r>
            <a:r>
              <a:rPr lang="en-US" dirty="0"/>
              <a:t>Purifier Logic</a:t>
            </a:r>
            <a:r>
              <a:rPr lang="ru-RU" dirty="0"/>
              <a:t>+ 5’, производство </a:t>
            </a:r>
            <a:r>
              <a:rPr lang="en-US" dirty="0" err="1"/>
              <a:t>Labconco</a:t>
            </a:r>
            <a:r>
              <a:rPr lang="ru-RU" dirty="0"/>
              <a:t> (США);</a:t>
            </a:r>
          </a:p>
          <a:p>
            <a:pPr marL="457200" lvl="0" indent="-457200">
              <a:buFont typeface="+mj-lt"/>
              <a:buAutoNum type="arabicPeriod"/>
            </a:pPr>
            <a:r>
              <a:rPr lang="ru-RU" dirty="0"/>
              <a:t>СО2-Инкубатор </a:t>
            </a:r>
            <a:r>
              <a:rPr lang="ru-RU" dirty="0" err="1"/>
              <a:t>мультигазовый</a:t>
            </a:r>
            <a:r>
              <a:rPr lang="ru-RU" dirty="0"/>
              <a:t> МСО-19М (</a:t>
            </a:r>
            <a:r>
              <a:rPr lang="en-US" dirty="0"/>
              <a:t>UV</a:t>
            </a:r>
            <a:r>
              <a:rPr lang="ru-RU" dirty="0"/>
              <a:t>), 170 л, производство </a:t>
            </a:r>
            <a:r>
              <a:rPr lang="en-US" dirty="0"/>
              <a:t>SANYO</a:t>
            </a:r>
            <a:r>
              <a:rPr lang="ru-RU" dirty="0"/>
              <a:t> (Япония);</a:t>
            </a:r>
          </a:p>
          <a:p>
            <a:pPr marL="457200" lvl="0" indent="-457200">
              <a:buFont typeface="+mj-lt"/>
              <a:buAutoNum type="arabicPeriod"/>
            </a:pPr>
            <a:r>
              <a:rPr lang="ru-RU" dirty="0"/>
              <a:t>Центрифуга 5804</a:t>
            </a:r>
            <a:r>
              <a:rPr lang="en-US" dirty="0"/>
              <a:t>R</a:t>
            </a:r>
            <a:r>
              <a:rPr lang="ru-RU" dirty="0"/>
              <a:t> с охлаждением, производство </a:t>
            </a:r>
            <a:r>
              <a:rPr lang="en-US" dirty="0" err="1"/>
              <a:t>Eppendorf</a:t>
            </a:r>
            <a:r>
              <a:rPr lang="ru-RU" dirty="0"/>
              <a:t> (Германия);</a:t>
            </a:r>
          </a:p>
          <a:p>
            <a:pPr marL="457200" lvl="0" indent="-457200">
              <a:buFont typeface="+mj-lt"/>
              <a:buAutoNum type="arabicPeriod"/>
            </a:pPr>
            <a:r>
              <a:rPr lang="ru-RU" dirty="0"/>
              <a:t>Фармацевтический холодильник </a:t>
            </a:r>
            <a:r>
              <a:rPr lang="en-US" dirty="0"/>
              <a:t>MPR</a:t>
            </a:r>
            <a:r>
              <a:rPr lang="ru-RU" dirty="0"/>
              <a:t>-514, 489 л, производство </a:t>
            </a:r>
            <a:r>
              <a:rPr lang="en-US" dirty="0"/>
              <a:t>SANYO</a:t>
            </a:r>
            <a:r>
              <a:rPr lang="ru-RU" dirty="0"/>
              <a:t> (Япония);</a:t>
            </a:r>
          </a:p>
          <a:p>
            <a:pPr marL="457200" lvl="0" indent="-457200">
              <a:buFont typeface="+mj-lt"/>
              <a:buAutoNum type="arabicPeriod"/>
            </a:pPr>
            <a:r>
              <a:rPr lang="ru-RU" dirty="0"/>
              <a:t>Низкотемпературный морозильник </a:t>
            </a:r>
            <a:r>
              <a:rPr lang="en-US" dirty="0"/>
              <a:t>MDF</a:t>
            </a:r>
            <a:r>
              <a:rPr lang="ru-RU" dirty="0"/>
              <a:t>-</a:t>
            </a:r>
            <a:r>
              <a:rPr lang="en-US" dirty="0"/>
              <a:t>U</a:t>
            </a:r>
            <a:r>
              <a:rPr lang="ru-RU" dirty="0"/>
              <a:t>3386</a:t>
            </a:r>
            <a:r>
              <a:rPr lang="en-US" dirty="0"/>
              <a:t>S</a:t>
            </a:r>
            <a:r>
              <a:rPr lang="ru-RU" dirty="0"/>
              <a:t>, -86º</a:t>
            </a:r>
            <a:r>
              <a:rPr lang="en-US" dirty="0"/>
              <a:t>C</a:t>
            </a:r>
            <a:r>
              <a:rPr lang="ru-RU" dirty="0"/>
              <a:t>, 333 л, вертикальный, производство </a:t>
            </a:r>
            <a:r>
              <a:rPr lang="en-US" dirty="0"/>
              <a:t>SANYO</a:t>
            </a:r>
            <a:r>
              <a:rPr lang="ru-RU" dirty="0"/>
              <a:t> (Япония);</a:t>
            </a:r>
          </a:p>
          <a:p>
            <a:pPr marL="457200" lvl="0" indent="-457200">
              <a:buFont typeface="+mj-lt"/>
              <a:buAutoNum type="arabicPeriod"/>
            </a:pPr>
            <a:r>
              <a:rPr lang="ru-RU" dirty="0"/>
              <a:t>Аварийная система поддержки для вертикальных морозильников </a:t>
            </a:r>
            <a:r>
              <a:rPr lang="en-US" dirty="0"/>
              <a:t>CVK</a:t>
            </a:r>
            <a:r>
              <a:rPr lang="ru-RU" dirty="0"/>
              <a:t>-</a:t>
            </a:r>
            <a:r>
              <a:rPr lang="en-US" dirty="0"/>
              <a:t>UB</a:t>
            </a:r>
            <a:r>
              <a:rPr lang="ru-RU" dirty="0"/>
              <a:t>2, производство </a:t>
            </a:r>
            <a:r>
              <a:rPr lang="en-US" dirty="0"/>
              <a:t>SANYO</a:t>
            </a:r>
            <a:r>
              <a:rPr lang="ru-RU" dirty="0"/>
              <a:t> (Япония).</a:t>
            </a:r>
          </a:p>
          <a:p>
            <a:pPr marL="457200" lvl="0" indent="-457200">
              <a:buFont typeface="+mj-lt"/>
              <a:buAutoNum type="arabicPeriod"/>
            </a:pPr>
            <a:r>
              <a:rPr lang="ru-RU" dirty="0" err="1"/>
              <a:t>Термоциклер</a:t>
            </a:r>
            <a:r>
              <a:rPr lang="ru-RU" dirty="0"/>
              <a:t> для амплификации нуклеиновых кислот T100 </a:t>
            </a:r>
            <a:r>
              <a:rPr lang="ru-RU" dirty="0" err="1"/>
              <a:t>Thermal</a:t>
            </a:r>
            <a:r>
              <a:rPr lang="ru-RU" dirty="0"/>
              <a:t> </a:t>
            </a:r>
            <a:r>
              <a:rPr lang="ru-RU" dirty="0" err="1"/>
              <a:t>Cycler</a:t>
            </a:r>
            <a:r>
              <a:rPr lang="ru-RU" dirty="0"/>
              <a:t>. 1 шт.</a:t>
            </a:r>
          </a:p>
          <a:p>
            <a:pPr marL="457200" lvl="0" indent="-457200">
              <a:buFont typeface="+mj-lt"/>
              <a:buAutoNum type="arabicPeriod"/>
            </a:pPr>
            <a:r>
              <a:rPr lang="ru-RU" dirty="0" err="1"/>
              <a:t>Микроцентрифуга-вортекс</a:t>
            </a:r>
            <a:r>
              <a:rPr lang="ru-RU" dirty="0"/>
              <a:t> "</a:t>
            </a:r>
            <a:r>
              <a:rPr lang="ru-RU" dirty="0" err="1"/>
              <a:t>Микроспин</a:t>
            </a:r>
            <a:r>
              <a:rPr lang="ru-RU" dirty="0"/>
              <a:t>" FV-2400, 2800 об/мин, роторы R-1,5, R-0.5/0.2. 1 шт.</a:t>
            </a:r>
          </a:p>
        </p:txBody>
      </p:sp>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17</a:t>
            </a:fld>
            <a:endParaRPr lang="ru-RU">
              <a:solidFill>
                <a:srgbClr val="073E87"/>
              </a:solidFill>
            </a:endParaRPr>
          </a:p>
        </p:txBody>
      </p:sp>
      <p:pic>
        <p:nvPicPr>
          <p:cNvPr id="5122" name="Picture 2" descr="C:\Users\1\Desktop\18-02-2016_09-58-02\panoramic view.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23477"/>
            <a:ext cx="8856984" cy="174386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1\Desktop\18-02-2016_09-58-02\IMG_20160217_114018.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68144" y="1923678"/>
            <a:ext cx="3096344" cy="267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8182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413074788"/>
              </p:ext>
            </p:extLst>
          </p:nvPr>
        </p:nvGraphicFramePr>
        <p:xfrm>
          <a:off x="827584" y="1275607"/>
          <a:ext cx="7488832" cy="3408775"/>
        </p:xfrm>
        <a:graphic>
          <a:graphicData uri="http://schemas.openxmlformats.org/drawingml/2006/table">
            <a:tbl>
              <a:tblPr firstRow="1" bandRow="1">
                <a:tableStyleId>{5C22544A-7EE6-4342-B048-85BDC9FD1C3A}</a:tableStyleId>
              </a:tblPr>
              <a:tblGrid>
                <a:gridCol w="1804236"/>
                <a:gridCol w="392225"/>
                <a:gridCol w="706005"/>
                <a:gridCol w="392225"/>
                <a:gridCol w="706005"/>
                <a:gridCol w="416753"/>
                <a:gridCol w="727617"/>
                <a:gridCol w="414324"/>
                <a:gridCol w="687714"/>
                <a:gridCol w="540113"/>
                <a:gridCol w="701615"/>
              </a:tblGrid>
              <a:tr h="258840">
                <a:tc rowSpan="3">
                  <a:txBody>
                    <a:bodyPr/>
                    <a:lstStyle/>
                    <a:p>
                      <a:pPr algn="ctr"/>
                      <a:r>
                        <a:rPr lang="ru-RU" sz="1000" dirty="0" smtClean="0">
                          <a:solidFill>
                            <a:schemeClr val="tx1"/>
                          </a:solidFill>
                        </a:rPr>
                        <a:t>Источник финансирования</a:t>
                      </a:r>
                      <a:endParaRPr lang="ru-RU" sz="1000" dirty="0">
                        <a:solidFill>
                          <a:schemeClr val="tx1"/>
                        </a:solidFill>
                      </a:endParaRPr>
                    </a:p>
                  </a:txBody>
                  <a:tcPr anchor="ctr">
                    <a:solidFill>
                      <a:schemeClr val="bg2"/>
                    </a:solidFill>
                  </a:tcPr>
                </a:tc>
                <a:tc gridSpan="10">
                  <a:txBody>
                    <a:bodyPr/>
                    <a:lstStyle/>
                    <a:p>
                      <a:pPr algn="ctr"/>
                      <a:r>
                        <a:rPr lang="ru-RU" sz="1000" dirty="0" smtClean="0">
                          <a:solidFill>
                            <a:schemeClr val="tx1"/>
                          </a:solidFill>
                        </a:rPr>
                        <a:t>Значение</a:t>
                      </a:r>
                      <a:r>
                        <a:rPr lang="ru-RU" sz="1000" baseline="0" dirty="0" smtClean="0">
                          <a:solidFill>
                            <a:schemeClr val="tx1"/>
                          </a:solidFill>
                        </a:rPr>
                        <a:t> показателей по годам</a:t>
                      </a:r>
                      <a:endParaRPr lang="ru-RU" sz="1000" dirty="0">
                        <a:solidFill>
                          <a:schemeClr val="tx1"/>
                        </a:solidFill>
                      </a:endParaRPr>
                    </a:p>
                  </a:txBody>
                  <a:tcPr>
                    <a:solidFill>
                      <a:schemeClr val="bg2"/>
                    </a:solidFill>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r>
              <a:tr h="258840">
                <a:tc vMerge="1">
                  <a:txBody>
                    <a:bodyPr/>
                    <a:lstStyle/>
                    <a:p>
                      <a:endParaRPr lang="ru-RU" dirty="0"/>
                    </a:p>
                  </a:txBody>
                  <a:tcPr/>
                </a:tc>
                <a:tc gridSpan="2">
                  <a:txBody>
                    <a:bodyPr/>
                    <a:lstStyle/>
                    <a:p>
                      <a:pPr algn="ctr"/>
                      <a:r>
                        <a:rPr lang="ru-RU" sz="1000" b="1" dirty="0" smtClean="0"/>
                        <a:t>2011</a:t>
                      </a:r>
                      <a:endParaRPr lang="ru-RU" sz="1000" b="1" dirty="0"/>
                    </a:p>
                  </a:txBody>
                  <a:tcPr/>
                </a:tc>
                <a:tc hMerge="1">
                  <a:txBody>
                    <a:bodyPr/>
                    <a:lstStyle/>
                    <a:p>
                      <a:endParaRPr lang="ru-RU" dirty="0"/>
                    </a:p>
                  </a:txBody>
                  <a:tcPr/>
                </a:tc>
                <a:tc gridSpan="2">
                  <a:txBody>
                    <a:bodyPr/>
                    <a:lstStyle/>
                    <a:p>
                      <a:pPr algn="ctr"/>
                      <a:r>
                        <a:rPr lang="ru-RU" sz="1000" b="1" dirty="0" smtClean="0"/>
                        <a:t>2012</a:t>
                      </a:r>
                      <a:endParaRPr lang="ru-RU" sz="1000" b="1" dirty="0"/>
                    </a:p>
                  </a:txBody>
                  <a:tcPr/>
                </a:tc>
                <a:tc hMerge="1">
                  <a:txBody>
                    <a:bodyPr/>
                    <a:lstStyle/>
                    <a:p>
                      <a:endParaRPr lang="ru-RU" dirty="0"/>
                    </a:p>
                  </a:txBody>
                  <a:tcPr/>
                </a:tc>
                <a:tc gridSpan="2">
                  <a:txBody>
                    <a:bodyPr/>
                    <a:lstStyle/>
                    <a:p>
                      <a:pPr algn="ctr"/>
                      <a:r>
                        <a:rPr lang="ru-RU" sz="1000" b="1" dirty="0" smtClean="0"/>
                        <a:t>2013</a:t>
                      </a:r>
                      <a:endParaRPr lang="ru-RU" sz="1000" b="1" dirty="0"/>
                    </a:p>
                  </a:txBody>
                  <a:tcPr/>
                </a:tc>
                <a:tc hMerge="1">
                  <a:txBody>
                    <a:bodyPr/>
                    <a:lstStyle/>
                    <a:p>
                      <a:endParaRPr lang="ru-RU" dirty="0"/>
                    </a:p>
                  </a:txBody>
                  <a:tcPr/>
                </a:tc>
                <a:tc gridSpan="2">
                  <a:txBody>
                    <a:bodyPr/>
                    <a:lstStyle/>
                    <a:p>
                      <a:pPr algn="ctr"/>
                      <a:r>
                        <a:rPr lang="ru-RU" sz="1000" b="1" dirty="0" smtClean="0"/>
                        <a:t>2014</a:t>
                      </a:r>
                      <a:endParaRPr lang="ru-RU" sz="1000" b="1" dirty="0"/>
                    </a:p>
                  </a:txBody>
                  <a:tcPr>
                    <a:solidFill>
                      <a:schemeClr val="bg2"/>
                    </a:solidFill>
                  </a:tcPr>
                </a:tc>
                <a:tc hMerge="1">
                  <a:txBody>
                    <a:bodyPr/>
                    <a:lstStyle/>
                    <a:p>
                      <a:endParaRPr lang="ru-RU" dirty="0"/>
                    </a:p>
                  </a:txBody>
                  <a:tcPr/>
                </a:tc>
                <a:tc gridSpan="2">
                  <a:txBody>
                    <a:bodyPr/>
                    <a:lstStyle/>
                    <a:p>
                      <a:pPr algn="ctr"/>
                      <a:r>
                        <a:rPr lang="ru-RU" sz="1000" b="1" dirty="0" smtClean="0"/>
                        <a:t>2015</a:t>
                      </a:r>
                      <a:endParaRPr lang="ru-RU" sz="1000" b="1" dirty="0"/>
                    </a:p>
                  </a:txBody>
                  <a:tcPr/>
                </a:tc>
                <a:tc hMerge="1">
                  <a:txBody>
                    <a:bodyPr/>
                    <a:lstStyle/>
                    <a:p>
                      <a:endParaRPr lang="ru-RU" dirty="0"/>
                    </a:p>
                  </a:txBody>
                  <a:tcPr/>
                </a:tc>
              </a:tr>
              <a:tr h="1188488">
                <a:tc vMerge="1">
                  <a:txBody>
                    <a:bodyPr/>
                    <a:lstStyle/>
                    <a:p>
                      <a:endParaRPr lang="ru-RU" dirty="0"/>
                    </a:p>
                  </a:txBody>
                  <a:tcPr/>
                </a:tc>
                <a:tc>
                  <a:txBody>
                    <a:bodyPr/>
                    <a:lstStyle/>
                    <a:p>
                      <a:pPr algn="ctr"/>
                      <a:r>
                        <a:rPr lang="ru-RU" sz="1000" b="1" dirty="0" smtClean="0"/>
                        <a:t>Кол-во тем</a:t>
                      </a:r>
                      <a:r>
                        <a:rPr lang="ru-RU" sz="1000" b="1" baseline="0" dirty="0" smtClean="0"/>
                        <a:t> НИР</a:t>
                      </a:r>
                      <a:endParaRPr lang="ru-RU" sz="1000" b="1" dirty="0"/>
                    </a:p>
                  </a:txBody>
                  <a:tcPr vert="vert270"/>
                </a:tc>
                <a:tc>
                  <a:txBody>
                    <a:bodyPr/>
                    <a:lstStyle/>
                    <a:p>
                      <a:pPr algn="ctr"/>
                      <a:r>
                        <a:rPr lang="ru-RU" sz="1000" b="1" dirty="0" smtClean="0"/>
                        <a:t>Объем финансирования, в тыс. руб. </a:t>
                      </a:r>
                      <a:endParaRPr lang="ru-RU" sz="1000" b="1" dirty="0"/>
                    </a:p>
                  </a:txBody>
                  <a:tcPr vert="vert270"/>
                </a:tc>
                <a:tc>
                  <a:txBody>
                    <a:bodyPr/>
                    <a:lstStyle/>
                    <a:p>
                      <a:pPr algn="ctr"/>
                      <a:r>
                        <a:rPr lang="ru-RU" sz="1000" b="1" dirty="0" smtClean="0"/>
                        <a:t>Кол-во тем</a:t>
                      </a:r>
                      <a:r>
                        <a:rPr lang="ru-RU" sz="1000" b="1" baseline="0" dirty="0" smtClean="0"/>
                        <a:t> НИР</a:t>
                      </a:r>
                      <a:endParaRPr lang="ru-RU" sz="1000" b="1" dirty="0"/>
                    </a:p>
                  </a:txBody>
                  <a:tcPr vert="vert270"/>
                </a:tc>
                <a:tc>
                  <a:txBody>
                    <a:bodyPr/>
                    <a:lstStyle/>
                    <a:p>
                      <a:pPr algn="ctr"/>
                      <a:r>
                        <a:rPr lang="ru-RU" sz="1000" b="1" dirty="0" smtClean="0"/>
                        <a:t>Объем финансирования, в тыс. руб. </a:t>
                      </a:r>
                      <a:endParaRPr lang="ru-RU" sz="1000" b="1" dirty="0"/>
                    </a:p>
                  </a:txBody>
                  <a:tcPr vert="vert270"/>
                </a:tc>
                <a:tc>
                  <a:txBody>
                    <a:bodyPr/>
                    <a:lstStyle/>
                    <a:p>
                      <a:pPr algn="ctr"/>
                      <a:r>
                        <a:rPr lang="ru-RU" sz="1000" b="1" dirty="0" smtClean="0"/>
                        <a:t>Кол-во тем</a:t>
                      </a:r>
                      <a:r>
                        <a:rPr lang="ru-RU" sz="1000" b="1" baseline="0" dirty="0" smtClean="0"/>
                        <a:t> НИР</a:t>
                      </a:r>
                      <a:endParaRPr lang="ru-RU" sz="1000" b="1" dirty="0"/>
                    </a:p>
                  </a:txBody>
                  <a:tcPr vert="vert270"/>
                </a:tc>
                <a:tc>
                  <a:txBody>
                    <a:bodyPr/>
                    <a:lstStyle/>
                    <a:p>
                      <a:pPr algn="ctr"/>
                      <a:r>
                        <a:rPr lang="ru-RU" sz="1000" b="1" dirty="0" smtClean="0"/>
                        <a:t>Объем финансирования, в тыс. руб. </a:t>
                      </a:r>
                      <a:endParaRPr lang="ru-RU" sz="1000" b="1" dirty="0"/>
                    </a:p>
                  </a:txBody>
                  <a:tcPr vert="vert270"/>
                </a:tc>
                <a:tc>
                  <a:txBody>
                    <a:bodyPr/>
                    <a:lstStyle/>
                    <a:p>
                      <a:pPr algn="ctr"/>
                      <a:r>
                        <a:rPr lang="ru-RU" sz="1000" b="1" dirty="0" smtClean="0"/>
                        <a:t>Кол-во тем</a:t>
                      </a:r>
                      <a:r>
                        <a:rPr lang="ru-RU" sz="1000" b="1" baseline="0" dirty="0" smtClean="0"/>
                        <a:t> НИР</a:t>
                      </a:r>
                      <a:endParaRPr lang="ru-RU" sz="1000" b="1" dirty="0"/>
                    </a:p>
                  </a:txBody>
                  <a:tcPr vert="vert270"/>
                </a:tc>
                <a:tc>
                  <a:txBody>
                    <a:bodyPr/>
                    <a:lstStyle/>
                    <a:p>
                      <a:pPr algn="ctr"/>
                      <a:r>
                        <a:rPr lang="ru-RU" sz="1000" b="1" dirty="0" smtClean="0"/>
                        <a:t>Объем финансирования, в тыс. руб.</a:t>
                      </a:r>
                      <a:endParaRPr lang="ru-RU" sz="1000" b="1" dirty="0"/>
                    </a:p>
                  </a:txBody>
                  <a:tcPr vert="vert270"/>
                </a:tc>
                <a:tc>
                  <a:txBody>
                    <a:bodyPr/>
                    <a:lstStyle/>
                    <a:p>
                      <a:pPr algn="ctr"/>
                      <a:r>
                        <a:rPr lang="ru-RU" sz="1000" b="1" dirty="0" smtClean="0"/>
                        <a:t>Кол-во тем</a:t>
                      </a:r>
                      <a:r>
                        <a:rPr lang="ru-RU" sz="1000" b="1" baseline="0" dirty="0" smtClean="0"/>
                        <a:t> НИР</a:t>
                      </a:r>
                      <a:endParaRPr lang="ru-RU" sz="1000" b="1" dirty="0"/>
                    </a:p>
                  </a:txBody>
                  <a:tcPr vert="vert270"/>
                </a:tc>
                <a:tc>
                  <a:txBody>
                    <a:bodyPr/>
                    <a:lstStyle/>
                    <a:p>
                      <a:pPr algn="ctr"/>
                      <a:r>
                        <a:rPr lang="ru-RU" sz="1000" b="1" dirty="0" smtClean="0"/>
                        <a:t>Объем финансирования, в тыс. руб.</a:t>
                      </a:r>
                      <a:endParaRPr lang="ru-RU" sz="1000" b="1" dirty="0"/>
                    </a:p>
                  </a:txBody>
                  <a:tcPr vert="vert270"/>
                </a:tc>
              </a:tr>
              <a:tr h="829040">
                <a:tc>
                  <a:txBody>
                    <a:bodyPr/>
                    <a:lstStyle/>
                    <a:p>
                      <a:pPr algn="ctr"/>
                      <a:r>
                        <a:rPr lang="ru-RU" sz="1000" dirty="0" smtClean="0"/>
                        <a:t>Федеральный бюджет</a:t>
                      </a:r>
                      <a:endParaRPr lang="ru-RU" sz="1000" dirty="0"/>
                    </a:p>
                  </a:txBody>
                  <a:tcPr anchor="ctr"/>
                </a:tc>
                <a:tc>
                  <a:txBody>
                    <a:bodyPr/>
                    <a:lstStyle/>
                    <a:p>
                      <a:pPr algn="ctr"/>
                      <a:r>
                        <a:rPr lang="ru-RU" sz="1000" dirty="0" smtClean="0"/>
                        <a:t>6</a:t>
                      </a:r>
                      <a:endParaRPr lang="ru-RU" sz="1000" dirty="0"/>
                    </a:p>
                  </a:txBody>
                  <a:tcPr anchor="ctr"/>
                </a:tc>
                <a:tc>
                  <a:txBody>
                    <a:bodyPr/>
                    <a:lstStyle/>
                    <a:p>
                      <a:pPr algn="ctr"/>
                      <a:r>
                        <a:rPr lang="ru-RU" sz="1000" b="1" dirty="0" smtClean="0"/>
                        <a:t>34162,7</a:t>
                      </a:r>
                      <a:endParaRPr lang="ru-RU" sz="1000" b="1" dirty="0"/>
                    </a:p>
                  </a:txBody>
                  <a:tcPr anchor="ctr"/>
                </a:tc>
                <a:tc>
                  <a:txBody>
                    <a:bodyPr/>
                    <a:lstStyle/>
                    <a:p>
                      <a:pPr algn="ctr"/>
                      <a:r>
                        <a:rPr lang="ru-RU" sz="1000" dirty="0" smtClean="0"/>
                        <a:t>5</a:t>
                      </a:r>
                      <a:endParaRPr lang="ru-RU" sz="1000" dirty="0"/>
                    </a:p>
                  </a:txBody>
                  <a:tcPr anchor="ctr"/>
                </a:tc>
                <a:tc>
                  <a:txBody>
                    <a:bodyPr/>
                    <a:lstStyle/>
                    <a:p>
                      <a:pPr algn="ctr"/>
                      <a:r>
                        <a:rPr lang="ru-RU" sz="1000" b="1" dirty="0" smtClean="0"/>
                        <a:t>36271,1</a:t>
                      </a:r>
                      <a:endParaRPr lang="ru-RU" sz="1000" b="1" dirty="0"/>
                    </a:p>
                  </a:txBody>
                  <a:tcPr anchor="ctr"/>
                </a:tc>
                <a:tc>
                  <a:txBody>
                    <a:bodyPr/>
                    <a:lstStyle/>
                    <a:p>
                      <a:pPr algn="ctr"/>
                      <a:r>
                        <a:rPr lang="ru-RU" sz="1000" dirty="0" smtClean="0"/>
                        <a:t>5</a:t>
                      </a:r>
                      <a:endParaRPr lang="ru-RU" sz="1000" dirty="0"/>
                    </a:p>
                  </a:txBody>
                  <a:tcPr anchor="ctr"/>
                </a:tc>
                <a:tc>
                  <a:txBody>
                    <a:bodyPr/>
                    <a:lstStyle/>
                    <a:p>
                      <a:pPr algn="ctr"/>
                      <a:r>
                        <a:rPr lang="ru-RU" sz="1000" b="1" dirty="0" smtClean="0"/>
                        <a:t>33858,9</a:t>
                      </a:r>
                      <a:endParaRPr lang="ru-RU" sz="1000" b="1" dirty="0"/>
                    </a:p>
                  </a:txBody>
                  <a:tcPr anchor="ctr"/>
                </a:tc>
                <a:tc>
                  <a:txBody>
                    <a:bodyPr/>
                    <a:lstStyle/>
                    <a:p>
                      <a:pPr algn="ctr"/>
                      <a:r>
                        <a:rPr lang="ru-RU" sz="1000" dirty="0" smtClean="0"/>
                        <a:t>1</a:t>
                      </a:r>
                      <a:endParaRPr lang="ru-RU" sz="1000" dirty="0"/>
                    </a:p>
                  </a:txBody>
                  <a:tcPr anchor="ctr"/>
                </a:tc>
                <a:tc>
                  <a:txBody>
                    <a:bodyPr/>
                    <a:lstStyle/>
                    <a:p>
                      <a:pPr algn="ctr"/>
                      <a:r>
                        <a:rPr lang="ru-RU" sz="1000" b="1" dirty="0" smtClean="0"/>
                        <a:t>29113,5</a:t>
                      </a:r>
                      <a:endParaRPr lang="ru-RU" sz="1000" b="1" dirty="0"/>
                    </a:p>
                  </a:txBody>
                  <a:tcPr anchor="ctr"/>
                </a:tc>
                <a:tc>
                  <a:txBody>
                    <a:bodyPr/>
                    <a:lstStyle/>
                    <a:p>
                      <a:pPr algn="ctr"/>
                      <a:r>
                        <a:rPr lang="ru-RU" sz="1000" dirty="0" smtClean="0"/>
                        <a:t>1</a:t>
                      </a:r>
                      <a:endParaRPr lang="ru-RU" sz="1000" dirty="0"/>
                    </a:p>
                  </a:txBody>
                  <a:tcPr anchor="ctr"/>
                </a:tc>
                <a:tc>
                  <a:txBody>
                    <a:bodyPr/>
                    <a:lstStyle/>
                    <a:p>
                      <a:pPr algn="ctr"/>
                      <a:r>
                        <a:rPr lang="ru-RU" sz="1000" dirty="0" smtClean="0"/>
                        <a:t>22100,8</a:t>
                      </a:r>
                    </a:p>
                    <a:p>
                      <a:pPr algn="ctr"/>
                      <a:r>
                        <a:rPr lang="ru-RU" sz="1000" dirty="0" smtClean="0"/>
                        <a:t>+11102,2 (в/б СВФУ)=</a:t>
                      </a:r>
                    </a:p>
                    <a:p>
                      <a:pPr algn="ctr"/>
                      <a:r>
                        <a:rPr lang="ru-RU" sz="1000" b="1" dirty="0" smtClean="0"/>
                        <a:t>33203,0</a:t>
                      </a:r>
                      <a:endParaRPr lang="ru-RU" sz="1000" b="1" dirty="0"/>
                    </a:p>
                  </a:txBody>
                  <a:tcPr anchor="ctr"/>
                </a:tc>
              </a:tr>
              <a:tr h="266777">
                <a:tc>
                  <a:txBody>
                    <a:bodyPr/>
                    <a:lstStyle/>
                    <a:p>
                      <a:pPr algn="ctr"/>
                      <a:r>
                        <a:rPr lang="ru-RU" sz="1000" dirty="0" smtClean="0"/>
                        <a:t>На 1 научного работника</a:t>
                      </a:r>
                      <a:endParaRPr lang="ru-RU" sz="1000" dirty="0"/>
                    </a:p>
                  </a:txBody>
                  <a:tcPr anchor="ctr"/>
                </a:tc>
                <a:tc>
                  <a:txBody>
                    <a:bodyPr/>
                    <a:lstStyle/>
                    <a:p>
                      <a:pPr algn="ctr"/>
                      <a:endParaRPr lang="ru-RU" sz="1000" dirty="0"/>
                    </a:p>
                  </a:txBody>
                  <a:tcPr anchor="ctr"/>
                </a:tc>
                <a:tc>
                  <a:txBody>
                    <a:bodyPr/>
                    <a:lstStyle/>
                    <a:p>
                      <a:pPr algn="ctr"/>
                      <a:r>
                        <a:rPr lang="ru-RU" sz="1000" dirty="0" smtClean="0"/>
                        <a:t>742,67</a:t>
                      </a:r>
                      <a:endParaRPr lang="ru-RU" sz="1000" dirty="0"/>
                    </a:p>
                  </a:txBody>
                  <a:tcPr anchor="ctr"/>
                </a:tc>
                <a:tc>
                  <a:txBody>
                    <a:bodyPr/>
                    <a:lstStyle/>
                    <a:p>
                      <a:pPr algn="ctr"/>
                      <a:endParaRPr lang="ru-RU" sz="1000" dirty="0"/>
                    </a:p>
                  </a:txBody>
                  <a:tcPr anchor="ctr"/>
                </a:tc>
                <a:tc>
                  <a:txBody>
                    <a:bodyPr/>
                    <a:lstStyle/>
                    <a:p>
                      <a:pPr algn="ctr"/>
                      <a:r>
                        <a:rPr lang="ru-RU" sz="1000" dirty="0" smtClean="0"/>
                        <a:t>783,8</a:t>
                      </a:r>
                      <a:endParaRPr lang="ru-RU" sz="1000" dirty="0"/>
                    </a:p>
                  </a:txBody>
                  <a:tcPr anchor="ctr"/>
                </a:tc>
                <a:tc>
                  <a:txBody>
                    <a:bodyPr/>
                    <a:lstStyle/>
                    <a:p>
                      <a:pPr algn="ctr"/>
                      <a:endParaRPr lang="ru-RU" sz="1000" dirty="0"/>
                    </a:p>
                  </a:txBody>
                  <a:tcPr anchor="ctr"/>
                </a:tc>
                <a:tc>
                  <a:txBody>
                    <a:bodyPr/>
                    <a:lstStyle/>
                    <a:p>
                      <a:pPr algn="ctr"/>
                      <a:r>
                        <a:rPr lang="ru-RU" sz="1000" dirty="0" smtClean="0"/>
                        <a:t>868,17</a:t>
                      </a:r>
                      <a:endParaRPr lang="ru-RU" sz="1000" dirty="0"/>
                    </a:p>
                  </a:txBody>
                  <a:tcPr anchor="ctr"/>
                </a:tc>
                <a:tc>
                  <a:txBody>
                    <a:bodyPr/>
                    <a:lstStyle/>
                    <a:p>
                      <a:pPr algn="ctr"/>
                      <a:endParaRPr lang="ru-RU" sz="1000" dirty="0"/>
                    </a:p>
                  </a:txBody>
                  <a:tcPr anchor="ctr"/>
                </a:tc>
                <a:tc>
                  <a:txBody>
                    <a:bodyPr/>
                    <a:lstStyle/>
                    <a:p>
                      <a:pPr algn="ctr"/>
                      <a:r>
                        <a:rPr lang="ru-RU" sz="1000" dirty="0" smtClean="0"/>
                        <a:t>677,06</a:t>
                      </a:r>
                      <a:endParaRPr lang="ru-RU" sz="1000" dirty="0"/>
                    </a:p>
                  </a:txBody>
                  <a:tcPr anchor="ctr"/>
                </a:tc>
                <a:tc>
                  <a:txBody>
                    <a:bodyPr/>
                    <a:lstStyle/>
                    <a:p>
                      <a:pPr algn="ctr"/>
                      <a:endParaRPr lang="ru-RU" sz="1000" dirty="0"/>
                    </a:p>
                  </a:txBody>
                  <a:tcPr anchor="ctr"/>
                </a:tc>
                <a:tc>
                  <a:txBody>
                    <a:bodyPr/>
                    <a:lstStyle/>
                    <a:p>
                      <a:pPr algn="ctr"/>
                      <a:r>
                        <a:rPr lang="ru-RU" sz="1000" dirty="0" smtClean="0"/>
                        <a:t>650,0</a:t>
                      </a:r>
                      <a:endParaRPr lang="ru-RU" sz="1000" dirty="0"/>
                    </a:p>
                  </a:txBody>
                  <a:tcPr anchor="ctr"/>
                </a:tc>
              </a:tr>
              <a:tr h="582390">
                <a:tc>
                  <a:txBody>
                    <a:bodyPr/>
                    <a:lstStyle/>
                    <a:p>
                      <a:pPr algn="ctr"/>
                      <a:r>
                        <a:rPr lang="ru-RU" sz="1000" dirty="0" smtClean="0">
                          <a:solidFill>
                            <a:schemeClr val="bg1"/>
                          </a:solidFill>
                        </a:rPr>
                        <a:t>Средняя месячная заработная плата, тыс. </a:t>
                      </a:r>
                      <a:r>
                        <a:rPr lang="ru-RU" sz="1000" dirty="0" err="1" smtClean="0">
                          <a:solidFill>
                            <a:schemeClr val="bg1"/>
                          </a:solidFill>
                        </a:rPr>
                        <a:t>руб</a:t>
                      </a:r>
                      <a:endParaRPr lang="ru-RU" sz="1000" dirty="0">
                        <a:solidFill>
                          <a:schemeClr val="bg1"/>
                        </a:solidFill>
                      </a:endParaRPr>
                    </a:p>
                  </a:txBody>
                  <a:tcPr anchor="ctr">
                    <a:solidFill>
                      <a:schemeClr val="accent2"/>
                    </a:solidFill>
                  </a:tcPr>
                </a:tc>
                <a:tc>
                  <a:txBody>
                    <a:bodyPr/>
                    <a:lstStyle/>
                    <a:p>
                      <a:pPr algn="ctr"/>
                      <a:endParaRPr lang="ru-RU" sz="1000" dirty="0">
                        <a:solidFill>
                          <a:schemeClr val="bg1"/>
                        </a:solidFill>
                      </a:endParaRPr>
                    </a:p>
                  </a:txBody>
                  <a:tcPr anchor="ctr">
                    <a:solidFill>
                      <a:schemeClr val="accent2"/>
                    </a:solidFill>
                  </a:tcPr>
                </a:tc>
                <a:tc>
                  <a:txBody>
                    <a:bodyPr/>
                    <a:lstStyle/>
                    <a:p>
                      <a:pPr algn="ctr"/>
                      <a:r>
                        <a:rPr lang="ru-RU" sz="1000" dirty="0" smtClean="0">
                          <a:solidFill>
                            <a:schemeClr val="bg1"/>
                          </a:solidFill>
                        </a:rPr>
                        <a:t>27,4</a:t>
                      </a:r>
                      <a:endParaRPr lang="ru-RU" sz="1000" dirty="0">
                        <a:solidFill>
                          <a:schemeClr val="bg1"/>
                        </a:solidFill>
                      </a:endParaRPr>
                    </a:p>
                  </a:txBody>
                  <a:tcPr anchor="ctr">
                    <a:solidFill>
                      <a:schemeClr val="accent2"/>
                    </a:solidFill>
                  </a:tcPr>
                </a:tc>
                <a:tc>
                  <a:txBody>
                    <a:bodyPr/>
                    <a:lstStyle/>
                    <a:p>
                      <a:pPr algn="ctr"/>
                      <a:endParaRPr lang="ru-RU" sz="1000" dirty="0">
                        <a:solidFill>
                          <a:schemeClr val="bg1"/>
                        </a:solidFill>
                      </a:endParaRPr>
                    </a:p>
                  </a:txBody>
                  <a:tcPr anchor="ctr">
                    <a:solidFill>
                      <a:schemeClr val="accent2"/>
                    </a:solidFill>
                  </a:tcPr>
                </a:tc>
                <a:tc>
                  <a:txBody>
                    <a:bodyPr/>
                    <a:lstStyle/>
                    <a:p>
                      <a:pPr algn="ctr"/>
                      <a:r>
                        <a:rPr lang="ru-RU" sz="1000" dirty="0" smtClean="0">
                          <a:solidFill>
                            <a:schemeClr val="bg1"/>
                          </a:solidFill>
                        </a:rPr>
                        <a:t>29,9</a:t>
                      </a:r>
                      <a:endParaRPr lang="ru-RU" sz="1000" dirty="0">
                        <a:solidFill>
                          <a:schemeClr val="bg1"/>
                        </a:solidFill>
                      </a:endParaRPr>
                    </a:p>
                  </a:txBody>
                  <a:tcPr anchor="ctr">
                    <a:solidFill>
                      <a:schemeClr val="accent2"/>
                    </a:solidFill>
                  </a:tcPr>
                </a:tc>
                <a:tc>
                  <a:txBody>
                    <a:bodyPr/>
                    <a:lstStyle/>
                    <a:p>
                      <a:pPr algn="ctr"/>
                      <a:endParaRPr lang="ru-RU" sz="1000" dirty="0">
                        <a:solidFill>
                          <a:schemeClr val="bg1"/>
                        </a:solidFill>
                      </a:endParaRPr>
                    </a:p>
                  </a:txBody>
                  <a:tcPr anchor="ctr">
                    <a:solidFill>
                      <a:schemeClr val="accent2"/>
                    </a:solidFill>
                  </a:tcPr>
                </a:tc>
                <a:tc>
                  <a:txBody>
                    <a:bodyPr/>
                    <a:lstStyle/>
                    <a:p>
                      <a:pPr algn="ctr"/>
                      <a:r>
                        <a:rPr lang="ru-RU" sz="1000" dirty="0" smtClean="0">
                          <a:solidFill>
                            <a:schemeClr val="bg1"/>
                          </a:solidFill>
                        </a:rPr>
                        <a:t>40,2</a:t>
                      </a:r>
                      <a:endParaRPr lang="ru-RU" sz="1000" dirty="0">
                        <a:solidFill>
                          <a:schemeClr val="bg1"/>
                        </a:solidFill>
                      </a:endParaRPr>
                    </a:p>
                  </a:txBody>
                  <a:tcPr anchor="ctr">
                    <a:solidFill>
                      <a:schemeClr val="accent2"/>
                    </a:solidFill>
                  </a:tcPr>
                </a:tc>
                <a:tc>
                  <a:txBody>
                    <a:bodyPr/>
                    <a:lstStyle/>
                    <a:p>
                      <a:pPr algn="ctr"/>
                      <a:endParaRPr lang="ru-RU" sz="1000" dirty="0">
                        <a:solidFill>
                          <a:schemeClr val="bg1"/>
                        </a:solidFill>
                      </a:endParaRPr>
                    </a:p>
                  </a:txBody>
                  <a:tcPr anchor="ctr">
                    <a:solidFill>
                      <a:schemeClr val="accent2"/>
                    </a:solidFill>
                  </a:tcPr>
                </a:tc>
                <a:tc>
                  <a:txBody>
                    <a:bodyPr/>
                    <a:lstStyle/>
                    <a:p>
                      <a:pPr algn="ctr"/>
                      <a:r>
                        <a:rPr lang="ru-RU" sz="1000" dirty="0" smtClean="0">
                          <a:solidFill>
                            <a:schemeClr val="bg1"/>
                          </a:solidFill>
                        </a:rPr>
                        <a:t>53,1</a:t>
                      </a:r>
                      <a:endParaRPr lang="ru-RU" sz="1000" dirty="0">
                        <a:solidFill>
                          <a:schemeClr val="bg1"/>
                        </a:solidFill>
                      </a:endParaRPr>
                    </a:p>
                  </a:txBody>
                  <a:tcPr anchor="ctr">
                    <a:solidFill>
                      <a:schemeClr val="accent2"/>
                    </a:solidFill>
                  </a:tcPr>
                </a:tc>
                <a:tc>
                  <a:txBody>
                    <a:bodyPr/>
                    <a:lstStyle/>
                    <a:p>
                      <a:pPr algn="ctr"/>
                      <a:endParaRPr lang="ru-RU" sz="1000" dirty="0">
                        <a:solidFill>
                          <a:schemeClr val="bg1"/>
                        </a:solidFill>
                      </a:endParaRPr>
                    </a:p>
                  </a:txBody>
                  <a:tcPr anchor="ctr">
                    <a:solidFill>
                      <a:schemeClr val="accent2"/>
                    </a:solidFill>
                  </a:tcPr>
                </a:tc>
                <a:tc>
                  <a:txBody>
                    <a:bodyPr/>
                    <a:lstStyle/>
                    <a:p>
                      <a:pPr algn="ctr"/>
                      <a:r>
                        <a:rPr lang="ru-RU" sz="1000" dirty="0" smtClean="0">
                          <a:solidFill>
                            <a:schemeClr val="bg1"/>
                          </a:solidFill>
                        </a:rPr>
                        <a:t>55,4</a:t>
                      </a:r>
                      <a:endParaRPr lang="ru-RU" sz="1000" dirty="0">
                        <a:solidFill>
                          <a:schemeClr val="bg1"/>
                        </a:solidFill>
                      </a:endParaRPr>
                    </a:p>
                  </a:txBody>
                  <a:tcPr anchor="ctr">
                    <a:solidFill>
                      <a:schemeClr val="accent2"/>
                    </a:solidFill>
                  </a:tcPr>
                </a:tc>
              </a:tr>
            </a:tbl>
          </a:graphicData>
        </a:graphic>
      </p:graphicFrame>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18</a:t>
            </a:fld>
            <a:endParaRPr lang="ru-RU">
              <a:solidFill>
                <a:srgbClr val="073E87"/>
              </a:solidFill>
            </a:endParaRPr>
          </a:p>
        </p:txBody>
      </p:sp>
      <p:sp>
        <p:nvSpPr>
          <p:cNvPr id="4" name="Заголовок 3"/>
          <p:cNvSpPr>
            <a:spLocks noGrp="1"/>
          </p:cNvSpPr>
          <p:nvPr>
            <p:ph type="title"/>
          </p:nvPr>
        </p:nvSpPr>
        <p:spPr/>
        <p:txBody>
          <a:bodyPr>
            <a:noAutofit/>
          </a:bodyPr>
          <a:lstStyle/>
          <a:p>
            <a:r>
              <a:rPr lang="ru-RU" sz="2800" dirty="0" smtClean="0"/>
              <a:t>Объем бюджетного финансирования НИР за период 2011-2015 годы</a:t>
            </a:r>
            <a:endParaRPr lang="ru-RU" sz="2800" dirty="0"/>
          </a:p>
        </p:txBody>
      </p:sp>
    </p:spTree>
    <p:extLst>
      <p:ext uri="{BB962C8B-B14F-4D97-AF65-F5344CB8AC3E}">
        <p14:creationId xmlns:p14="http://schemas.microsoft.com/office/powerpoint/2010/main" val="38981562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3709467978"/>
              </p:ext>
            </p:extLst>
          </p:nvPr>
        </p:nvGraphicFramePr>
        <p:xfrm>
          <a:off x="1154070" y="1275607"/>
          <a:ext cx="6874314" cy="3218924"/>
        </p:xfrm>
        <a:graphic>
          <a:graphicData uri="http://schemas.openxmlformats.org/drawingml/2006/table">
            <a:tbl>
              <a:tblPr firstRow="1" bandRow="1">
                <a:tableStyleId>{5C22544A-7EE6-4342-B048-85BDC9FD1C3A}</a:tableStyleId>
              </a:tblPr>
              <a:tblGrid>
                <a:gridCol w="1656184"/>
                <a:gridCol w="360040"/>
                <a:gridCol w="648072"/>
                <a:gridCol w="360040"/>
                <a:gridCol w="648072"/>
                <a:gridCol w="382555"/>
                <a:gridCol w="667910"/>
                <a:gridCol w="380325"/>
                <a:gridCol w="631282"/>
                <a:gridCol w="495792"/>
                <a:gridCol w="644042"/>
              </a:tblGrid>
              <a:tr h="243840">
                <a:tc rowSpan="3">
                  <a:txBody>
                    <a:bodyPr/>
                    <a:lstStyle/>
                    <a:p>
                      <a:pPr algn="ctr"/>
                      <a:r>
                        <a:rPr lang="ru-RU" sz="1000" dirty="0" smtClean="0">
                          <a:solidFill>
                            <a:schemeClr val="tx1"/>
                          </a:solidFill>
                        </a:rPr>
                        <a:t>Источник финансирования</a:t>
                      </a:r>
                      <a:endParaRPr lang="ru-RU" sz="1000" dirty="0">
                        <a:solidFill>
                          <a:schemeClr val="tx1"/>
                        </a:solidFill>
                      </a:endParaRPr>
                    </a:p>
                  </a:txBody>
                  <a:tcPr anchor="ctr">
                    <a:solidFill>
                      <a:schemeClr val="bg2"/>
                    </a:solidFill>
                  </a:tcPr>
                </a:tc>
                <a:tc gridSpan="10">
                  <a:txBody>
                    <a:bodyPr/>
                    <a:lstStyle/>
                    <a:p>
                      <a:pPr algn="ctr"/>
                      <a:r>
                        <a:rPr lang="ru-RU" sz="1000" dirty="0" smtClean="0">
                          <a:solidFill>
                            <a:schemeClr val="tx1"/>
                          </a:solidFill>
                        </a:rPr>
                        <a:t>Значение</a:t>
                      </a:r>
                      <a:r>
                        <a:rPr lang="ru-RU" sz="1000" baseline="0" dirty="0" smtClean="0">
                          <a:solidFill>
                            <a:schemeClr val="tx1"/>
                          </a:solidFill>
                        </a:rPr>
                        <a:t> показателей по годам</a:t>
                      </a:r>
                      <a:endParaRPr lang="ru-RU" sz="1000" dirty="0">
                        <a:solidFill>
                          <a:schemeClr val="tx1"/>
                        </a:solidFill>
                      </a:endParaRPr>
                    </a:p>
                  </a:txBody>
                  <a:tcPr>
                    <a:solidFill>
                      <a:schemeClr val="bg2"/>
                    </a:solidFill>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r>
              <a:tr h="243840">
                <a:tc vMerge="1">
                  <a:txBody>
                    <a:bodyPr/>
                    <a:lstStyle/>
                    <a:p>
                      <a:endParaRPr lang="ru-RU" dirty="0"/>
                    </a:p>
                  </a:txBody>
                  <a:tcPr/>
                </a:tc>
                <a:tc gridSpan="2">
                  <a:txBody>
                    <a:bodyPr/>
                    <a:lstStyle/>
                    <a:p>
                      <a:pPr algn="ctr"/>
                      <a:r>
                        <a:rPr lang="ru-RU" sz="1000" b="1" dirty="0" smtClean="0"/>
                        <a:t>2011</a:t>
                      </a:r>
                      <a:endParaRPr lang="ru-RU" sz="1000" b="1" dirty="0"/>
                    </a:p>
                  </a:txBody>
                  <a:tcPr/>
                </a:tc>
                <a:tc hMerge="1">
                  <a:txBody>
                    <a:bodyPr/>
                    <a:lstStyle/>
                    <a:p>
                      <a:endParaRPr lang="ru-RU" dirty="0"/>
                    </a:p>
                  </a:txBody>
                  <a:tcPr/>
                </a:tc>
                <a:tc gridSpan="2">
                  <a:txBody>
                    <a:bodyPr/>
                    <a:lstStyle/>
                    <a:p>
                      <a:pPr algn="ctr"/>
                      <a:r>
                        <a:rPr lang="ru-RU" sz="1000" b="1" dirty="0" smtClean="0"/>
                        <a:t>2012</a:t>
                      </a:r>
                      <a:endParaRPr lang="ru-RU" sz="1000" b="1" dirty="0"/>
                    </a:p>
                  </a:txBody>
                  <a:tcPr/>
                </a:tc>
                <a:tc hMerge="1">
                  <a:txBody>
                    <a:bodyPr/>
                    <a:lstStyle/>
                    <a:p>
                      <a:endParaRPr lang="ru-RU" dirty="0"/>
                    </a:p>
                  </a:txBody>
                  <a:tcPr/>
                </a:tc>
                <a:tc gridSpan="2">
                  <a:txBody>
                    <a:bodyPr/>
                    <a:lstStyle/>
                    <a:p>
                      <a:pPr algn="ctr"/>
                      <a:r>
                        <a:rPr lang="ru-RU" sz="1000" b="1" dirty="0" smtClean="0"/>
                        <a:t>2013</a:t>
                      </a:r>
                      <a:endParaRPr lang="ru-RU" sz="1000" b="1" dirty="0"/>
                    </a:p>
                  </a:txBody>
                  <a:tcPr/>
                </a:tc>
                <a:tc hMerge="1">
                  <a:txBody>
                    <a:bodyPr/>
                    <a:lstStyle/>
                    <a:p>
                      <a:endParaRPr lang="ru-RU" dirty="0"/>
                    </a:p>
                  </a:txBody>
                  <a:tcPr/>
                </a:tc>
                <a:tc gridSpan="2">
                  <a:txBody>
                    <a:bodyPr/>
                    <a:lstStyle/>
                    <a:p>
                      <a:pPr algn="ctr"/>
                      <a:r>
                        <a:rPr lang="ru-RU" sz="1000" b="1" dirty="0" smtClean="0"/>
                        <a:t>2014</a:t>
                      </a:r>
                      <a:endParaRPr lang="ru-RU" sz="1000" b="1" dirty="0"/>
                    </a:p>
                  </a:txBody>
                  <a:tcPr>
                    <a:solidFill>
                      <a:schemeClr val="bg2"/>
                    </a:solidFill>
                  </a:tcPr>
                </a:tc>
                <a:tc hMerge="1">
                  <a:txBody>
                    <a:bodyPr/>
                    <a:lstStyle/>
                    <a:p>
                      <a:endParaRPr lang="ru-RU" dirty="0"/>
                    </a:p>
                  </a:txBody>
                  <a:tcPr/>
                </a:tc>
                <a:tc gridSpan="2">
                  <a:txBody>
                    <a:bodyPr/>
                    <a:lstStyle/>
                    <a:p>
                      <a:pPr algn="ctr"/>
                      <a:r>
                        <a:rPr lang="ru-RU" sz="1000" b="1" dirty="0" smtClean="0"/>
                        <a:t>2015</a:t>
                      </a:r>
                      <a:endParaRPr lang="ru-RU" sz="1000" b="1" dirty="0"/>
                    </a:p>
                  </a:txBody>
                  <a:tcPr/>
                </a:tc>
                <a:tc hMerge="1">
                  <a:txBody>
                    <a:bodyPr/>
                    <a:lstStyle/>
                    <a:p>
                      <a:endParaRPr lang="ru-RU" dirty="0"/>
                    </a:p>
                  </a:txBody>
                  <a:tcPr/>
                </a:tc>
              </a:tr>
              <a:tr h="1119614">
                <a:tc vMerge="1">
                  <a:txBody>
                    <a:bodyPr/>
                    <a:lstStyle/>
                    <a:p>
                      <a:endParaRPr lang="ru-RU" dirty="0"/>
                    </a:p>
                  </a:txBody>
                  <a:tcPr/>
                </a:tc>
                <a:tc>
                  <a:txBody>
                    <a:bodyPr/>
                    <a:lstStyle/>
                    <a:p>
                      <a:pPr algn="ctr"/>
                      <a:r>
                        <a:rPr lang="ru-RU" sz="1000" b="1" dirty="0" smtClean="0"/>
                        <a:t>Кол-во тем</a:t>
                      </a:r>
                      <a:r>
                        <a:rPr lang="ru-RU" sz="1000" b="1" baseline="0" dirty="0" smtClean="0"/>
                        <a:t> НИР</a:t>
                      </a:r>
                      <a:endParaRPr lang="ru-RU" sz="1000" b="1" dirty="0"/>
                    </a:p>
                  </a:txBody>
                  <a:tcPr vert="vert270"/>
                </a:tc>
                <a:tc>
                  <a:txBody>
                    <a:bodyPr/>
                    <a:lstStyle/>
                    <a:p>
                      <a:pPr algn="ctr"/>
                      <a:r>
                        <a:rPr lang="ru-RU" sz="1000" b="1" dirty="0" smtClean="0"/>
                        <a:t>Объем финансирования, в тыс. руб. </a:t>
                      </a:r>
                      <a:endParaRPr lang="ru-RU" sz="1000" b="1" dirty="0"/>
                    </a:p>
                  </a:txBody>
                  <a:tcPr vert="vert270"/>
                </a:tc>
                <a:tc>
                  <a:txBody>
                    <a:bodyPr/>
                    <a:lstStyle/>
                    <a:p>
                      <a:pPr algn="ctr"/>
                      <a:r>
                        <a:rPr lang="ru-RU" sz="1000" b="1" dirty="0" smtClean="0"/>
                        <a:t>Кол-во тем</a:t>
                      </a:r>
                      <a:r>
                        <a:rPr lang="ru-RU" sz="1000" b="1" baseline="0" dirty="0" smtClean="0"/>
                        <a:t> НИР</a:t>
                      </a:r>
                      <a:endParaRPr lang="ru-RU" sz="1000" b="1" dirty="0"/>
                    </a:p>
                  </a:txBody>
                  <a:tcPr vert="vert270"/>
                </a:tc>
                <a:tc>
                  <a:txBody>
                    <a:bodyPr/>
                    <a:lstStyle/>
                    <a:p>
                      <a:pPr algn="ctr"/>
                      <a:r>
                        <a:rPr lang="ru-RU" sz="1000" b="1" dirty="0" smtClean="0"/>
                        <a:t>Объем финансирования, в тыс. руб. </a:t>
                      </a:r>
                      <a:endParaRPr lang="ru-RU" sz="1000" b="1" dirty="0"/>
                    </a:p>
                  </a:txBody>
                  <a:tcPr vert="vert270"/>
                </a:tc>
                <a:tc>
                  <a:txBody>
                    <a:bodyPr/>
                    <a:lstStyle/>
                    <a:p>
                      <a:pPr algn="ctr"/>
                      <a:r>
                        <a:rPr lang="ru-RU" sz="1000" b="1" dirty="0" smtClean="0"/>
                        <a:t>Кол-во тем</a:t>
                      </a:r>
                      <a:r>
                        <a:rPr lang="ru-RU" sz="1000" b="1" baseline="0" dirty="0" smtClean="0"/>
                        <a:t> НИР</a:t>
                      </a:r>
                      <a:endParaRPr lang="ru-RU" sz="1000" b="1" dirty="0"/>
                    </a:p>
                  </a:txBody>
                  <a:tcPr vert="vert270"/>
                </a:tc>
                <a:tc>
                  <a:txBody>
                    <a:bodyPr/>
                    <a:lstStyle/>
                    <a:p>
                      <a:pPr algn="ctr"/>
                      <a:r>
                        <a:rPr lang="ru-RU" sz="1000" b="1" dirty="0" smtClean="0"/>
                        <a:t>Объем финансирования, в тыс. руб. </a:t>
                      </a:r>
                      <a:endParaRPr lang="ru-RU" sz="1000" b="1" dirty="0"/>
                    </a:p>
                  </a:txBody>
                  <a:tcPr vert="vert270"/>
                </a:tc>
                <a:tc>
                  <a:txBody>
                    <a:bodyPr/>
                    <a:lstStyle/>
                    <a:p>
                      <a:pPr algn="ctr"/>
                      <a:r>
                        <a:rPr lang="ru-RU" sz="1000" b="1" dirty="0" smtClean="0"/>
                        <a:t>Кол-во тем</a:t>
                      </a:r>
                      <a:r>
                        <a:rPr lang="ru-RU" sz="1000" b="1" baseline="0" dirty="0" smtClean="0"/>
                        <a:t> НИР</a:t>
                      </a:r>
                      <a:endParaRPr lang="ru-RU" sz="1000" b="1" dirty="0"/>
                    </a:p>
                  </a:txBody>
                  <a:tcPr vert="vert270"/>
                </a:tc>
                <a:tc>
                  <a:txBody>
                    <a:bodyPr/>
                    <a:lstStyle/>
                    <a:p>
                      <a:pPr algn="ctr"/>
                      <a:r>
                        <a:rPr lang="ru-RU" sz="1000" b="1" dirty="0" smtClean="0"/>
                        <a:t>Объем финансирования, в тыс. руб.</a:t>
                      </a:r>
                      <a:endParaRPr lang="ru-RU" sz="1000" b="1" dirty="0"/>
                    </a:p>
                  </a:txBody>
                  <a:tcPr vert="vert270"/>
                </a:tc>
                <a:tc>
                  <a:txBody>
                    <a:bodyPr/>
                    <a:lstStyle/>
                    <a:p>
                      <a:pPr algn="ctr"/>
                      <a:r>
                        <a:rPr lang="ru-RU" sz="1000" b="1" dirty="0" smtClean="0"/>
                        <a:t>Кол-во тем</a:t>
                      </a:r>
                      <a:r>
                        <a:rPr lang="ru-RU" sz="1000" b="1" baseline="0" dirty="0" smtClean="0"/>
                        <a:t> НИР</a:t>
                      </a:r>
                      <a:endParaRPr lang="ru-RU" sz="1000" b="1" dirty="0"/>
                    </a:p>
                  </a:txBody>
                  <a:tcPr vert="vert270"/>
                </a:tc>
                <a:tc>
                  <a:txBody>
                    <a:bodyPr/>
                    <a:lstStyle/>
                    <a:p>
                      <a:pPr algn="ctr"/>
                      <a:r>
                        <a:rPr lang="ru-RU" sz="1000" b="1" dirty="0" smtClean="0"/>
                        <a:t>Объем финансирования, в тыс. руб.</a:t>
                      </a:r>
                      <a:endParaRPr lang="ru-RU" sz="1000" b="1" dirty="0"/>
                    </a:p>
                  </a:txBody>
                  <a:tcPr vert="vert270"/>
                </a:tc>
              </a:tr>
              <a:tr h="388620">
                <a:tc>
                  <a:txBody>
                    <a:bodyPr/>
                    <a:lstStyle/>
                    <a:p>
                      <a:pPr algn="ctr"/>
                      <a:r>
                        <a:rPr lang="ru-RU" sz="1000" dirty="0" smtClean="0"/>
                        <a:t>Бюджет РС (Я)</a:t>
                      </a:r>
                      <a:endParaRPr lang="ru-RU" sz="1000" dirty="0"/>
                    </a:p>
                  </a:txBody>
                  <a:tcPr anchor="ctr"/>
                </a:tc>
                <a:tc>
                  <a:txBody>
                    <a:bodyPr/>
                    <a:lstStyle/>
                    <a:p>
                      <a:pPr algn="ctr"/>
                      <a:r>
                        <a:rPr lang="ru-RU" sz="1000" dirty="0" smtClean="0"/>
                        <a:t>5</a:t>
                      </a:r>
                      <a:endParaRPr lang="ru-RU" sz="1000" dirty="0"/>
                    </a:p>
                  </a:txBody>
                  <a:tcPr anchor="ctr"/>
                </a:tc>
                <a:tc>
                  <a:txBody>
                    <a:bodyPr/>
                    <a:lstStyle/>
                    <a:p>
                      <a:pPr algn="ctr"/>
                      <a:r>
                        <a:rPr lang="ru-RU" sz="1000" dirty="0" smtClean="0"/>
                        <a:t>1470,0</a:t>
                      </a:r>
                      <a:endParaRPr lang="ru-RU" sz="1000" dirty="0"/>
                    </a:p>
                  </a:txBody>
                  <a:tcPr anchor="ctr"/>
                </a:tc>
                <a:tc>
                  <a:txBody>
                    <a:bodyPr/>
                    <a:lstStyle/>
                    <a:p>
                      <a:pPr algn="ctr"/>
                      <a:r>
                        <a:rPr lang="ru-RU" sz="1000" dirty="0" smtClean="0"/>
                        <a:t>3</a:t>
                      </a:r>
                      <a:endParaRPr lang="ru-RU" sz="1000" dirty="0"/>
                    </a:p>
                  </a:txBody>
                  <a:tcPr anchor="ctr"/>
                </a:tc>
                <a:tc>
                  <a:txBody>
                    <a:bodyPr/>
                    <a:lstStyle/>
                    <a:p>
                      <a:pPr algn="ctr"/>
                      <a:r>
                        <a:rPr lang="ru-RU" sz="1000" dirty="0" smtClean="0"/>
                        <a:t>276,0</a:t>
                      </a:r>
                      <a:endParaRPr lang="ru-RU" sz="1000" dirty="0"/>
                    </a:p>
                  </a:txBody>
                  <a:tcPr anchor="ctr"/>
                </a:tc>
                <a:tc>
                  <a:txBody>
                    <a:bodyPr/>
                    <a:lstStyle/>
                    <a:p>
                      <a:pPr algn="ctr"/>
                      <a:r>
                        <a:rPr lang="ru-RU" sz="1000" dirty="0" smtClean="0"/>
                        <a:t>1</a:t>
                      </a:r>
                      <a:endParaRPr lang="ru-RU" sz="1000" dirty="0"/>
                    </a:p>
                  </a:txBody>
                  <a:tcPr anchor="ctr"/>
                </a:tc>
                <a:tc>
                  <a:txBody>
                    <a:bodyPr/>
                    <a:lstStyle/>
                    <a:p>
                      <a:pPr algn="ctr"/>
                      <a:r>
                        <a:rPr lang="ru-RU" sz="1000" dirty="0" smtClean="0"/>
                        <a:t>236,0</a:t>
                      </a:r>
                      <a:endParaRPr lang="ru-RU" sz="1000" dirty="0"/>
                    </a:p>
                  </a:txBody>
                  <a:tcPr anchor="ctr"/>
                </a:tc>
                <a:tc>
                  <a:txBody>
                    <a:bodyPr/>
                    <a:lstStyle/>
                    <a:p>
                      <a:pPr algn="ctr"/>
                      <a:r>
                        <a:rPr lang="ru-RU" sz="1000" dirty="0" smtClean="0"/>
                        <a:t>6</a:t>
                      </a:r>
                      <a:endParaRPr lang="ru-RU" sz="1000" dirty="0"/>
                    </a:p>
                  </a:txBody>
                  <a:tcPr anchor="ctr"/>
                </a:tc>
                <a:tc>
                  <a:txBody>
                    <a:bodyPr/>
                    <a:lstStyle/>
                    <a:p>
                      <a:pPr algn="ctr"/>
                      <a:r>
                        <a:rPr lang="ru-RU" sz="1000" dirty="0" smtClean="0"/>
                        <a:t>4900,4</a:t>
                      </a:r>
                      <a:endParaRPr lang="ru-RU" sz="1000" dirty="0"/>
                    </a:p>
                  </a:txBody>
                  <a:tcPr anchor="ctr"/>
                </a:tc>
                <a:tc>
                  <a:txBody>
                    <a:bodyPr/>
                    <a:lstStyle/>
                    <a:p>
                      <a:pPr algn="ctr"/>
                      <a:r>
                        <a:rPr lang="ru-RU" sz="1000" dirty="0" smtClean="0"/>
                        <a:t>3</a:t>
                      </a:r>
                      <a:endParaRPr lang="ru-RU" sz="1000" dirty="0"/>
                    </a:p>
                  </a:txBody>
                  <a:tcPr anchor="ctr"/>
                </a:tc>
                <a:tc>
                  <a:txBody>
                    <a:bodyPr/>
                    <a:lstStyle/>
                    <a:p>
                      <a:pPr algn="ctr"/>
                      <a:r>
                        <a:rPr lang="ru-RU" sz="1000" dirty="0" smtClean="0"/>
                        <a:t>2600,0</a:t>
                      </a:r>
                      <a:endParaRPr lang="ru-RU" sz="1000" dirty="0"/>
                    </a:p>
                  </a:txBody>
                  <a:tcPr anchor="ctr"/>
                </a:tc>
              </a:tr>
              <a:tr h="834390">
                <a:tc>
                  <a:txBody>
                    <a:bodyPr/>
                    <a:lstStyle/>
                    <a:p>
                      <a:pPr algn="ctr"/>
                      <a:r>
                        <a:rPr lang="ru-RU" sz="1000" dirty="0" smtClean="0"/>
                        <a:t>Хоздоговоры</a:t>
                      </a:r>
                      <a:endParaRPr lang="ru-RU" sz="1000" dirty="0"/>
                    </a:p>
                  </a:txBody>
                  <a:tcPr anchor="ctr"/>
                </a:tc>
                <a:tc>
                  <a:txBody>
                    <a:bodyPr/>
                    <a:lstStyle/>
                    <a:p>
                      <a:pPr algn="ctr"/>
                      <a:r>
                        <a:rPr lang="ru-RU" sz="1000" dirty="0" smtClean="0"/>
                        <a:t>5</a:t>
                      </a:r>
                      <a:endParaRPr lang="ru-RU" sz="1000" dirty="0"/>
                    </a:p>
                  </a:txBody>
                  <a:tcPr anchor="ctr"/>
                </a:tc>
                <a:tc>
                  <a:txBody>
                    <a:bodyPr/>
                    <a:lstStyle/>
                    <a:p>
                      <a:pPr algn="ctr"/>
                      <a:r>
                        <a:rPr lang="ru-RU" sz="1000" dirty="0" smtClean="0"/>
                        <a:t>11148,0</a:t>
                      </a:r>
                      <a:endParaRPr lang="ru-RU" sz="1000" dirty="0"/>
                    </a:p>
                  </a:txBody>
                  <a:tcPr anchor="ctr"/>
                </a:tc>
                <a:tc>
                  <a:txBody>
                    <a:bodyPr/>
                    <a:lstStyle/>
                    <a:p>
                      <a:pPr algn="ctr"/>
                      <a:r>
                        <a:rPr lang="ru-RU" sz="1000" dirty="0" smtClean="0"/>
                        <a:t>13</a:t>
                      </a:r>
                      <a:endParaRPr lang="ru-RU" sz="1000" dirty="0"/>
                    </a:p>
                  </a:txBody>
                  <a:tcPr anchor="ctr"/>
                </a:tc>
                <a:tc>
                  <a:txBody>
                    <a:bodyPr/>
                    <a:lstStyle/>
                    <a:p>
                      <a:pPr algn="ctr"/>
                      <a:r>
                        <a:rPr lang="ru-RU" sz="1000" dirty="0" smtClean="0"/>
                        <a:t>12345,2</a:t>
                      </a:r>
                      <a:endParaRPr lang="ru-RU" sz="1000" dirty="0"/>
                    </a:p>
                  </a:txBody>
                  <a:tcPr anchor="ctr"/>
                </a:tc>
                <a:tc>
                  <a:txBody>
                    <a:bodyPr/>
                    <a:lstStyle/>
                    <a:p>
                      <a:pPr algn="ctr"/>
                      <a:r>
                        <a:rPr lang="ru-RU" sz="1000" dirty="0" smtClean="0"/>
                        <a:t>33</a:t>
                      </a:r>
                      <a:endParaRPr lang="ru-RU" sz="1000" dirty="0"/>
                    </a:p>
                  </a:txBody>
                  <a:tcPr anchor="ctr"/>
                </a:tc>
                <a:tc>
                  <a:txBody>
                    <a:bodyPr/>
                    <a:lstStyle/>
                    <a:p>
                      <a:pPr algn="ctr"/>
                      <a:r>
                        <a:rPr lang="ru-RU" sz="1000" dirty="0" smtClean="0"/>
                        <a:t>17218,05</a:t>
                      </a:r>
                      <a:endParaRPr lang="ru-RU" sz="1000" dirty="0"/>
                    </a:p>
                  </a:txBody>
                  <a:tcPr anchor="ctr"/>
                </a:tc>
                <a:tc>
                  <a:txBody>
                    <a:bodyPr/>
                    <a:lstStyle/>
                    <a:p>
                      <a:pPr algn="ctr"/>
                      <a:r>
                        <a:rPr lang="ru-RU" sz="1000" dirty="0" smtClean="0"/>
                        <a:t>33</a:t>
                      </a:r>
                      <a:endParaRPr lang="ru-RU" sz="1000" dirty="0"/>
                    </a:p>
                  </a:txBody>
                  <a:tcPr anchor="ctr"/>
                </a:tc>
                <a:tc>
                  <a:txBody>
                    <a:bodyPr/>
                    <a:lstStyle/>
                    <a:p>
                      <a:pPr algn="ctr"/>
                      <a:r>
                        <a:rPr lang="ru-RU" sz="1000" dirty="0" smtClean="0"/>
                        <a:t>29518,5</a:t>
                      </a:r>
                      <a:endParaRPr lang="ru-RU" sz="1000" dirty="0"/>
                    </a:p>
                  </a:txBody>
                  <a:tcPr anchor="ctr"/>
                </a:tc>
                <a:tc>
                  <a:txBody>
                    <a:bodyPr/>
                    <a:lstStyle/>
                    <a:p>
                      <a:pPr algn="ctr"/>
                      <a:r>
                        <a:rPr lang="ru-RU" sz="1000" dirty="0" smtClean="0"/>
                        <a:t>30</a:t>
                      </a:r>
                      <a:endParaRPr lang="ru-RU" sz="1000" dirty="0"/>
                    </a:p>
                  </a:txBody>
                  <a:tcPr anchor="ctr"/>
                </a:tc>
                <a:tc>
                  <a:txBody>
                    <a:bodyPr/>
                    <a:lstStyle/>
                    <a:p>
                      <a:pPr algn="ctr"/>
                      <a:r>
                        <a:rPr lang="ru-RU" sz="1000" dirty="0" smtClean="0"/>
                        <a:t>22997,3+ 2000,0 – грант РГО</a:t>
                      </a:r>
                      <a:endParaRPr lang="ru-RU" sz="1000" dirty="0"/>
                    </a:p>
                  </a:txBody>
                  <a:tcPr anchor="ctr"/>
                </a:tc>
              </a:tr>
              <a:tr h="388620">
                <a:tc>
                  <a:txBody>
                    <a:bodyPr/>
                    <a:lstStyle/>
                    <a:p>
                      <a:pPr algn="ctr"/>
                      <a:r>
                        <a:rPr lang="ru-RU" sz="1000" dirty="0" smtClean="0"/>
                        <a:t>Всего</a:t>
                      </a:r>
                      <a:endParaRPr lang="ru-RU" sz="1000" dirty="0"/>
                    </a:p>
                  </a:txBody>
                  <a:tcPr anchor="ctr"/>
                </a:tc>
                <a:tc>
                  <a:txBody>
                    <a:bodyPr/>
                    <a:lstStyle/>
                    <a:p>
                      <a:pPr algn="ctr"/>
                      <a:r>
                        <a:rPr lang="ru-RU" sz="1000" dirty="0" smtClean="0"/>
                        <a:t>10</a:t>
                      </a:r>
                      <a:endParaRPr lang="ru-RU" sz="1000" dirty="0"/>
                    </a:p>
                  </a:txBody>
                  <a:tcPr anchor="ctr"/>
                </a:tc>
                <a:tc>
                  <a:txBody>
                    <a:bodyPr/>
                    <a:lstStyle/>
                    <a:p>
                      <a:pPr algn="ctr"/>
                      <a:r>
                        <a:rPr lang="ru-RU" sz="1000" dirty="0" smtClean="0"/>
                        <a:t>12618,0</a:t>
                      </a:r>
                      <a:endParaRPr lang="ru-RU" sz="1000" dirty="0"/>
                    </a:p>
                  </a:txBody>
                  <a:tcPr anchor="ctr"/>
                </a:tc>
                <a:tc>
                  <a:txBody>
                    <a:bodyPr/>
                    <a:lstStyle/>
                    <a:p>
                      <a:pPr algn="ctr"/>
                      <a:r>
                        <a:rPr lang="ru-RU" sz="1000" dirty="0" smtClean="0"/>
                        <a:t>16</a:t>
                      </a:r>
                      <a:endParaRPr lang="ru-RU" sz="1000" dirty="0"/>
                    </a:p>
                  </a:txBody>
                  <a:tcPr anchor="ctr"/>
                </a:tc>
                <a:tc>
                  <a:txBody>
                    <a:bodyPr/>
                    <a:lstStyle/>
                    <a:p>
                      <a:pPr algn="ctr"/>
                      <a:r>
                        <a:rPr lang="ru-RU" sz="1000" dirty="0" smtClean="0"/>
                        <a:t>12621,2</a:t>
                      </a:r>
                      <a:endParaRPr lang="ru-RU" sz="1000" dirty="0"/>
                    </a:p>
                  </a:txBody>
                  <a:tcPr anchor="ctr"/>
                </a:tc>
                <a:tc>
                  <a:txBody>
                    <a:bodyPr/>
                    <a:lstStyle/>
                    <a:p>
                      <a:pPr algn="ctr"/>
                      <a:r>
                        <a:rPr lang="ru-RU" sz="1000" dirty="0" smtClean="0"/>
                        <a:t>34</a:t>
                      </a:r>
                      <a:endParaRPr lang="ru-RU" sz="1000" dirty="0"/>
                    </a:p>
                  </a:txBody>
                  <a:tcPr anchor="ctr"/>
                </a:tc>
                <a:tc>
                  <a:txBody>
                    <a:bodyPr/>
                    <a:lstStyle/>
                    <a:p>
                      <a:pPr algn="ctr"/>
                      <a:r>
                        <a:rPr lang="ru-RU" sz="1000" dirty="0" smtClean="0"/>
                        <a:t>17452,05</a:t>
                      </a:r>
                      <a:endParaRPr lang="ru-RU" sz="1000" dirty="0"/>
                    </a:p>
                  </a:txBody>
                  <a:tcPr anchor="ctr"/>
                </a:tc>
                <a:tc>
                  <a:txBody>
                    <a:bodyPr/>
                    <a:lstStyle/>
                    <a:p>
                      <a:pPr algn="ctr"/>
                      <a:r>
                        <a:rPr lang="ru-RU" sz="1000" dirty="0" smtClean="0"/>
                        <a:t>39</a:t>
                      </a:r>
                      <a:endParaRPr lang="ru-RU" sz="1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00" dirty="0" smtClean="0"/>
                        <a:t>34418,9</a:t>
                      </a:r>
                      <a:endParaRPr lang="ru-RU" sz="1000" dirty="0"/>
                    </a:p>
                  </a:txBody>
                  <a:tcPr anchor="ctr"/>
                </a:tc>
                <a:tc>
                  <a:txBody>
                    <a:bodyPr/>
                    <a:lstStyle/>
                    <a:p>
                      <a:pPr algn="ctr"/>
                      <a:r>
                        <a:rPr lang="ru-RU" sz="1000" dirty="0" smtClean="0"/>
                        <a:t>33</a:t>
                      </a:r>
                      <a:endParaRPr lang="ru-RU" sz="1000" dirty="0"/>
                    </a:p>
                  </a:txBody>
                  <a:tcPr anchor="ctr"/>
                </a:tc>
                <a:tc>
                  <a:txBody>
                    <a:bodyPr/>
                    <a:lstStyle/>
                    <a:p>
                      <a:pPr algn="ctr"/>
                      <a:r>
                        <a:rPr lang="ru-RU" sz="1000" dirty="0" smtClean="0"/>
                        <a:t>27597,3</a:t>
                      </a:r>
                      <a:endParaRPr lang="ru-RU" sz="1000" dirty="0"/>
                    </a:p>
                  </a:txBody>
                  <a:tcPr anchor="ctr"/>
                </a:tc>
              </a:tr>
            </a:tbl>
          </a:graphicData>
        </a:graphic>
      </p:graphicFrame>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19</a:t>
            </a:fld>
            <a:endParaRPr lang="ru-RU">
              <a:solidFill>
                <a:srgbClr val="073E87"/>
              </a:solidFill>
            </a:endParaRPr>
          </a:p>
        </p:txBody>
      </p:sp>
      <p:sp>
        <p:nvSpPr>
          <p:cNvPr id="4" name="Заголовок 3"/>
          <p:cNvSpPr>
            <a:spLocks noGrp="1"/>
          </p:cNvSpPr>
          <p:nvPr>
            <p:ph type="title"/>
          </p:nvPr>
        </p:nvSpPr>
        <p:spPr/>
        <p:txBody>
          <a:bodyPr>
            <a:noAutofit/>
          </a:bodyPr>
          <a:lstStyle/>
          <a:p>
            <a:r>
              <a:rPr lang="ru-RU" sz="2800" dirty="0" smtClean="0"/>
              <a:t>Объем внебюджетного финансирования НИР за период 2011-2015 годы</a:t>
            </a:r>
            <a:endParaRPr lang="ru-RU" sz="2800" dirty="0"/>
          </a:p>
        </p:txBody>
      </p:sp>
    </p:spTree>
    <p:extLst>
      <p:ext uri="{BB962C8B-B14F-4D97-AF65-F5344CB8AC3E}">
        <p14:creationId xmlns:p14="http://schemas.microsoft.com/office/powerpoint/2010/main" val="9250694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62500" lnSpcReduction="20000"/>
          </a:bodyPr>
          <a:lstStyle/>
          <a:p>
            <a:r>
              <a:rPr lang="ru-RU" sz="2600" dirty="0" smtClean="0"/>
              <a:t>Исследования </a:t>
            </a:r>
            <a:r>
              <a:rPr lang="ru-RU" sz="2600" dirty="0"/>
              <a:t>устойчивости и продуктивности экосистем криолитозоны в современных условиях; решение  экологических  проблем  техногенного и антропогенного воздействия на экосистемы; экологический мониторинг  и прогнозирование  в условиях интенсивного промышленного освоения Арктики и Севера. </a:t>
            </a:r>
          </a:p>
          <a:p>
            <a:r>
              <a:rPr lang="ru-RU" sz="2600" dirty="0" smtClean="0"/>
              <a:t>Палеоэкологические </a:t>
            </a:r>
            <a:r>
              <a:rPr lang="ru-RU" sz="2600" dirty="0"/>
              <a:t>исследования.  Оценка ресурсного потенциала вымершей мамонтовой фауны и влияние на нее человека в арктической зоне Якутии; </a:t>
            </a:r>
          </a:p>
          <a:p>
            <a:r>
              <a:rPr lang="ru-RU" sz="2600" dirty="0" smtClean="0"/>
              <a:t>Изучение </a:t>
            </a:r>
            <a:r>
              <a:rPr lang="ru-RU" sz="2600" dirty="0"/>
              <a:t>биоразнообразия, биологических ресурсов и биотехнологии их использования. Биохимические и физиологические адаптации живых организмов,  молекулярно-генетические исследования биологических объектов на Севере. </a:t>
            </a:r>
          </a:p>
          <a:p>
            <a:endParaRPr lang="ru-RU" dirty="0"/>
          </a:p>
        </p:txBody>
      </p:sp>
      <p:sp>
        <p:nvSpPr>
          <p:cNvPr id="3" name="Номер слайда 2"/>
          <p:cNvSpPr>
            <a:spLocks noGrp="1"/>
          </p:cNvSpPr>
          <p:nvPr>
            <p:ph type="sldNum" sz="quarter" idx="12"/>
          </p:nvPr>
        </p:nvSpPr>
        <p:spPr/>
        <p:txBody>
          <a:bodyPr>
            <a:normAutofit/>
          </a:bodyPr>
          <a:lstStyle/>
          <a:p>
            <a:fld id="{CE5D3092-A279-4B3A-894A-869A53157DE6}" type="slidenum">
              <a:rPr lang="ru-RU" smtClean="0">
                <a:solidFill>
                  <a:srgbClr val="073E87"/>
                </a:solidFill>
              </a:rPr>
              <a:pPr/>
              <a:t>2</a:t>
            </a:fld>
            <a:endParaRPr lang="ru-RU">
              <a:solidFill>
                <a:srgbClr val="073E87"/>
              </a:solidFill>
            </a:endParaRPr>
          </a:p>
        </p:txBody>
      </p:sp>
      <p:sp>
        <p:nvSpPr>
          <p:cNvPr id="4" name="Заголовок 3"/>
          <p:cNvSpPr>
            <a:spLocks noGrp="1"/>
          </p:cNvSpPr>
          <p:nvPr>
            <p:ph type="title"/>
          </p:nvPr>
        </p:nvSpPr>
        <p:spPr/>
        <p:txBody>
          <a:bodyPr>
            <a:noAutofit/>
          </a:bodyPr>
          <a:lstStyle/>
          <a:p>
            <a:r>
              <a:rPr lang="ru-RU" sz="2000" dirty="0"/>
              <a:t>Научные исследования в нашем Институте проводятся по трём из восьми укрупненных научных направлений Университета: </a:t>
            </a:r>
          </a:p>
        </p:txBody>
      </p:sp>
    </p:spTree>
    <p:extLst>
      <p:ext uri="{BB962C8B-B14F-4D97-AF65-F5344CB8AC3E}">
        <p14:creationId xmlns:p14="http://schemas.microsoft.com/office/powerpoint/2010/main" val="2703845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8" y="253746"/>
            <a:ext cx="6923112" cy="517804"/>
          </a:xfrm>
        </p:spPr>
        <p:txBody>
          <a:bodyPr>
            <a:normAutofit fontScale="90000"/>
          </a:bodyPr>
          <a:lstStyle/>
          <a:p>
            <a:r>
              <a:rPr lang="ru-RU" sz="2800" dirty="0"/>
              <a:t>Научная школа Д.Д. Саввинова</a:t>
            </a:r>
          </a:p>
        </p:txBody>
      </p:sp>
      <p:pic>
        <p:nvPicPr>
          <p:cNvPr id="6" name="Объект 5"/>
          <p:cNvPicPr>
            <a:picLocks noGrp="1" noChangeAspect="1"/>
          </p:cNvPicPr>
          <p:nvPr>
            <p:ph sz="quarter" idx="13"/>
          </p:nvPr>
        </p:nvPicPr>
        <p:blipFill rotWithShape="1">
          <a:blip r:embed="rId2" cstate="screen">
            <a:extLst>
              <a:ext uri="{28A0092B-C50C-407E-A947-70E740481C1C}">
                <a14:useLocalDpi xmlns:a14="http://schemas.microsoft.com/office/drawing/2010/main"/>
              </a:ext>
            </a:extLst>
          </a:blip>
          <a:srcRect/>
          <a:stretch/>
        </p:blipFill>
        <p:spPr>
          <a:xfrm>
            <a:off x="179512" y="123478"/>
            <a:ext cx="1512168" cy="1673895"/>
          </a:xfrm>
        </p:spPr>
      </p:pic>
      <p:sp>
        <p:nvSpPr>
          <p:cNvPr id="4" name="Объект 3"/>
          <p:cNvSpPr>
            <a:spLocks noGrp="1"/>
          </p:cNvSpPr>
          <p:nvPr>
            <p:ph sz="quarter" idx="14"/>
          </p:nvPr>
        </p:nvSpPr>
        <p:spPr>
          <a:xfrm>
            <a:off x="1691680" y="843558"/>
            <a:ext cx="7128792" cy="1224136"/>
          </a:xfrm>
          <a:solidFill>
            <a:schemeClr val="bg1">
              <a:alpha val="50000"/>
            </a:schemeClr>
          </a:solidFill>
        </p:spPr>
        <p:txBody>
          <a:bodyPr>
            <a:normAutofit fontScale="62500" lnSpcReduction="20000"/>
          </a:bodyPr>
          <a:lstStyle/>
          <a:p>
            <a:pPr marL="0" indent="0">
              <a:buNone/>
            </a:pPr>
            <a:r>
              <a:rPr lang="ru-RU" dirty="0"/>
              <a:t>В 2013 </a:t>
            </a:r>
            <a:r>
              <a:rPr lang="ru-RU" dirty="0" smtClean="0"/>
              <a:t>г. </a:t>
            </a:r>
            <a:r>
              <a:rPr lang="ru-RU" dirty="0"/>
              <a:t>в СВФУ зарегистрирована научная школа: «Мерзлотное почвоведение и прикладная экология Севера». Руководитель: д.б.н., профессор Саввинов Дмитрий Дмитриевич. Область знаний: защита окружающей среды. Соответствие направлениям подготовки высшего профессионального образования: 022000.62 - Экология и природопользование (экология, природопользование)</a:t>
            </a:r>
          </a:p>
        </p:txBody>
      </p:sp>
      <p:sp>
        <p:nvSpPr>
          <p:cNvPr id="5" name="Номер слайда 4"/>
          <p:cNvSpPr>
            <a:spLocks noGrp="1"/>
          </p:cNvSpPr>
          <p:nvPr>
            <p:ph type="sldNum" sz="quarter" idx="12"/>
          </p:nvPr>
        </p:nvSpPr>
        <p:spPr/>
        <p:txBody>
          <a:bodyPr/>
          <a:lstStyle/>
          <a:p>
            <a:fld id="{CE5D3092-A279-4B3A-894A-869A53157DE6}" type="slidenum">
              <a:rPr lang="ru-RU" smtClean="0">
                <a:solidFill>
                  <a:srgbClr val="073E87"/>
                </a:solidFill>
              </a:rPr>
              <a:pPr/>
              <a:t>20</a:t>
            </a:fld>
            <a:endParaRPr lang="ru-RU">
              <a:solidFill>
                <a:srgbClr val="073E87"/>
              </a:solidFill>
            </a:endParaRPr>
          </a:p>
        </p:txBody>
      </p:sp>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4869" y="1851670"/>
            <a:ext cx="8759833"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Объект 1"/>
          <p:cNvSpPr txBox="1">
            <a:spLocks/>
          </p:cNvSpPr>
          <p:nvPr/>
        </p:nvSpPr>
        <p:spPr>
          <a:xfrm>
            <a:off x="184868" y="4083918"/>
            <a:ext cx="8759833" cy="720080"/>
          </a:xfrm>
          <a:prstGeom prst="rect">
            <a:avLst/>
          </a:prstGeom>
        </p:spPr>
        <p:txBody>
          <a:bodyPr>
            <a:normAutofit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180975" algn="just">
              <a:buFont typeface="Symbol" pitchFamily="18" charset="2"/>
              <a:buNone/>
            </a:pPr>
            <a:r>
              <a:rPr lang="ru-RU" sz="1400" dirty="0" smtClean="0"/>
              <a:t>В 2015 году научной школой проф. </a:t>
            </a:r>
            <a:r>
              <a:rPr lang="ru-RU" sz="1400" dirty="0" err="1" smtClean="0"/>
              <a:t>Д.Д.Саввинова</a:t>
            </a:r>
            <a:r>
              <a:rPr lang="ru-RU" sz="1400" dirty="0" smtClean="0"/>
              <a:t> выигран Грант РФФИ (</a:t>
            </a:r>
            <a:r>
              <a:rPr lang="ru-RU" sz="1400" dirty="0" err="1" smtClean="0"/>
              <a:t>р_восток_а</a:t>
            </a:r>
            <a:r>
              <a:rPr lang="ru-RU" sz="1400" dirty="0" smtClean="0"/>
              <a:t> Региональный конкурс Восток) на тему </a:t>
            </a:r>
            <a:r>
              <a:rPr lang="ru-RU" sz="1400" b="1" dirty="0" smtClean="0"/>
              <a:t>«Изучение влияния орошения на почву и </a:t>
            </a:r>
            <a:r>
              <a:rPr lang="ru-RU" sz="1400" b="1" dirty="0" err="1" smtClean="0"/>
              <a:t>биопродуктивность</a:t>
            </a:r>
            <a:r>
              <a:rPr lang="ru-RU" sz="1400" b="1" dirty="0" smtClean="0"/>
              <a:t> кормовых культур в Центральной Якутии»</a:t>
            </a:r>
            <a:r>
              <a:rPr lang="ru-RU" sz="1400" dirty="0" smtClean="0"/>
              <a:t> (2015-2017 гг.). 400,0 тыс. руб.</a:t>
            </a:r>
          </a:p>
        </p:txBody>
      </p:sp>
    </p:spTree>
    <p:extLst>
      <p:ext uri="{BB962C8B-B14F-4D97-AF65-F5344CB8AC3E}">
        <p14:creationId xmlns:p14="http://schemas.microsoft.com/office/powerpoint/2010/main" val="33254096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2764839520"/>
              </p:ext>
            </p:extLst>
          </p:nvPr>
        </p:nvGraphicFramePr>
        <p:xfrm>
          <a:off x="871538" y="1601952"/>
          <a:ext cx="7408864" cy="2842006"/>
        </p:xfrm>
        <a:graphic>
          <a:graphicData uri="http://schemas.openxmlformats.org/drawingml/2006/table">
            <a:tbl>
              <a:tblPr firstRow="1" bandRow="1">
                <a:tableStyleId>{5C22544A-7EE6-4342-B048-85BDC9FD1C3A}</a:tableStyleId>
              </a:tblPr>
              <a:tblGrid>
                <a:gridCol w="1540222"/>
                <a:gridCol w="1800200"/>
                <a:gridCol w="1368152"/>
                <a:gridCol w="2700290"/>
              </a:tblGrid>
              <a:tr h="370840">
                <a:tc>
                  <a:txBody>
                    <a:bodyPr/>
                    <a:lstStyle/>
                    <a:p>
                      <a:pPr algn="ctr">
                        <a:lnSpc>
                          <a:spcPct val="115000"/>
                        </a:lnSpc>
                        <a:spcAft>
                          <a:spcPts val="0"/>
                        </a:spcAft>
                      </a:pPr>
                      <a:r>
                        <a:rPr lang="ru-RU" sz="1000" b="1" dirty="0">
                          <a:effectLst/>
                          <a:latin typeface="Arial"/>
                          <a:ea typeface="Calibri"/>
                          <a:cs typeface="Times New Roman"/>
                        </a:rPr>
                        <a:t>Ф.И.О., должность</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b="1">
                          <a:effectLst/>
                          <a:latin typeface="Arial"/>
                          <a:ea typeface="Calibri"/>
                          <a:cs typeface="Times New Roman"/>
                        </a:rPr>
                        <a:t>Организация</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b="1">
                          <a:effectLst/>
                          <a:latin typeface="Arial"/>
                          <a:ea typeface="Calibri"/>
                          <a:cs typeface="Times New Roman"/>
                        </a:rPr>
                        <a:t>Место учебы, даты</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b="1">
                          <a:effectLst/>
                          <a:latin typeface="Arial"/>
                          <a:ea typeface="Calibri"/>
                          <a:cs typeface="Times New Roman"/>
                        </a:rPr>
                        <a:t>Название курса</a:t>
                      </a:r>
                      <a:endParaRPr lang="ru-RU" sz="1100">
                        <a:effectLst/>
                        <a:latin typeface="Calibri"/>
                        <a:ea typeface="Calibri"/>
                        <a:cs typeface="Times New Roman"/>
                      </a:endParaRPr>
                    </a:p>
                  </a:txBody>
                  <a:tcPr marL="68580" marR="68580" marT="0" marB="0" anchor="ctr"/>
                </a:tc>
              </a:tr>
              <a:tr h="370840">
                <a:tc>
                  <a:txBody>
                    <a:bodyPr/>
                    <a:lstStyle/>
                    <a:p>
                      <a:pPr>
                        <a:lnSpc>
                          <a:spcPct val="115000"/>
                        </a:lnSpc>
                        <a:spcAft>
                          <a:spcPts val="0"/>
                        </a:spcAft>
                      </a:pPr>
                      <a:r>
                        <a:rPr lang="ru-RU" sz="1000" dirty="0">
                          <a:effectLst/>
                          <a:latin typeface="Arial"/>
                          <a:ea typeface="Calibri"/>
                          <a:cs typeface="Times New Roman"/>
                        </a:rPr>
                        <a:t>Дягилева А. Г. </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000">
                          <a:effectLst/>
                          <a:latin typeface="Arial"/>
                          <a:ea typeface="Calibri"/>
                          <a:cs typeface="Times New Roman"/>
                        </a:rPr>
                        <a:t>Институт непрерывного профессионального образования СВФУ им. М.К. Аммосова</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ru-RU" sz="1000" dirty="0">
                          <a:effectLst/>
                          <a:latin typeface="Arial"/>
                          <a:ea typeface="Calibri"/>
                          <a:cs typeface="Times New Roman"/>
                        </a:rPr>
                        <a:t>Якутск, 18.05-24.05.2015</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000">
                          <a:effectLst/>
                          <a:latin typeface="Arial"/>
                          <a:ea typeface="Calibri"/>
                          <a:cs typeface="Times New Roman"/>
                        </a:rPr>
                        <a:t>Использование ГИС и спутниковых данных в изучении биоразнообразия и динамики ландшафтных комплексов: анализ, моделирование</a:t>
                      </a:r>
                      <a:endParaRPr lang="ru-RU" sz="1100">
                        <a:effectLst/>
                        <a:latin typeface="Calibri"/>
                        <a:ea typeface="Calibri"/>
                        <a:cs typeface="Times New Roman"/>
                      </a:endParaRPr>
                    </a:p>
                  </a:txBody>
                  <a:tcPr marL="68580" marR="68580" marT="0" marB="0"/>
                </a:tc>
              </a:tr>
              <a:tr h="370840">
                <a:tc>
                  <a:txBody>
                    <a:bodyPr/>
                    <a:lstStyle/>
                    <a:p>
                      <a:pPr>
                        <a:lnSpc>
                          <a:spcPct val="115000"/>
                        </a:lnSpc>
                        <a:spcAft>
                          <a:spcPts val="0"/>
                        </a:spcAft>
                      </a:pPr>
                      <a:r>
                        <a:rPr lang="ru-RU" sz="1000" dirty="0">
                          <a:effectLst/>
                          <a:latin typeface="Arial"/>
                          <a:ea typeface="Calibri"/>
                          <a:cs typeface="Times New Roman"/>
                        </a:rPr>
                        <a:t>Трофимова Л.Н.</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000" dirty="0">
                          <a:effectLst/>
                          <a:latin typeface="Arial"/>
                          <a:ea typeface="Calibri"/>
                          <a:cs typeface="Times New Roman"/>
                        </a:rPr>
                        <a:t>ГК «</a:t>
                      </a:r>
                      <a:r>
                        <a:rPr lang="ru-RU" sz="1000" dirty="0" err="1">
                          <a:effectLst/>
                          <a:latin typeface="Arial"/>
                          <a:ea typeface="Calibri"/>
                          <a:cs typeface="Times New Roman"/>
                        </a:rPr>
                        <a:t>Люмекс</a:t>
                      </a:r>
                      <a:r>
                        <a:rPr lang="ru-RU" sz="1000" dirty="0">
                          <a:effectLst/>
                          <a:latin typeface="Arial"/>
                          <a:ea typeface="Calibri"/>
                          <a:cs typeface="Times New Roman"/>
                        </a:rPr>
                        <a:t>»</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000">
                          <a:effectLst/>
                          <a:latin typeface="Arial"/>
                          <a:ea typeface="Calibri"/>
                          <a:cs typeface="Times New Roman"/>
                        </a:rPr>
                        <a:t>Якутск, </a:t>
                      </a:r>
                      <a:endParaRPr lang="ru-RU" sz="1100">
                        <a:effectLst/>
                        <a:latin typeface="Calibri"/>
                        <a:ea typeface="Calibri"/>
                        <a:cs typeface="Times New Roman"/>
                      </a:endParaRPr>
                    </a:p>
                    <a:p>
                      <a:pPr>
                        <a:lnSpc>
                          <a:spcPct val="115000"/>
                        </a:lnSpc>
                        <a:spcAft>
                          <a:spcPts val="0"/>
                        </a:spcAft>
                      </a:pPr>
                      <a:r>
                        <a:rPr lang="ru-RU" sz="1000">
                          <a:effectLst/>
                          <a:latin typeface="Arial"/>
                          <a:ea typeface="Calibri"/>
                          <a:cs typeface="Times New Roman"/>
                        </a:rPr>
                        <a:t>25-26.03.2015</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ru-RU" sz="1000">
                          <a:effectLst/>
                          <a:latin typeface="Arial"/>
                          <a:ea typeface="Calibri"/>
                          <a:cs typeface="Times New Roman"/>
                        </a:rPr>
                        <a:t>Аналитические возможности и практическое применение приборов, производимых ГК «Люмекс»</a:t>
                      </a:r>
                      <a:endParaRPr lang="ru-RU" sz="1100">
                        <a:effectLst/>
                        <a:latin typeface="Calibri"/>
                        <a:ea typeface="Calibri"/>
                        <a:cs typeface="Times New Roman"/>
                      </a:endParaRPr>
                    </a:p>
                  </a:txBody>
                  <a:tcPr marL="68580" marR="68580" marT="0" marB="0"/>
                </a:tc>
              </a:tr>
              <a:tr h="370840">
                <a:tc>
                  <a:txBody>
                    <a:bodyPr/>
                    <a:lstStyle/>
                    <a:p>
                      <a:pPr>
                        <a:lnSpc>
                          <a:spcPct val="115000"/>
                        </a:lnSpc>
                        <a:spcAft>
                          <a:spcPts val="0"/>
                        </a:spcAft>
                      </a:pPr>
                      <a:r>
                        <a:rPr lang="ru-RU" sz="1000">
                          <a:effectLst/>
                          <a:latin typeface="Arial"/>
                          <a:ea typeface="Calibri"/>
                          <a:cs typeface="Times New Roman"/>
                        </a:rPr>
                        <a:t>Ябловская П.Е.</a:t>
                      </a:r>
                      <a:endParaRPr lang="ru-RU" sz="1100">
                        <a:effectLst/>
                        <a:latin typeface="Calibri"/>
                        <a:ea typeface="Calibri"/>
                        <a:cs typeface="Times New Roman"/>
                      </a:endParaRPr>
                    </a:p>
                    <a:p>
                      <a:pPr>
                        <a:lnSpc>
                          <a:spcPct val="115000"/>
                        </a:lnSpc>
                        <a:spcAft>
                          <a:spcPts val="0"/>
                        </a:spcAft>
                      </a:pPr>
                      <a:r>
                        <a:rPr lang="ru-RU" sz="1000">
                          <a:effectLst/>
                          <a:latin typeface="Arial"/>
                          <a:ea typeface="Calibri"/>
                          <a:cs typeface="Times New Roman"/>
                        </a:rPr>
                        <a:t> </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ru-RU" sz="1000" dirty="0">
                          <a:effectLst/>
                          <a:latin typeface="Arial"/>
                          <a:ea typeface="Calibri"/>
                          <a:cs typeface="Times New Roman"/>
                        </a:rPr>
                        <a:t>ГК «</a:t>
                      </a:r>
                      <a:r>
                        <a:rPr lang="ru-RU" sz="1000" dirty="0" err="1">
                          <a:effectLst/>
                          <a:latin typeface="Arial"/>
                          <a:ea typeface="Calibri"/>
                          <a:cs typeface="Times New Roman"/>
                        </a:rPr>
                        <a:t>Люмекс</a:t>
                      </a:r>
                      <a:r>
                        <a:rPr lang="ru-RU" sz="1000" dirty="0">
                          <a:effectLst/>
                          <a:latin typeface="Arial"/>
                          <a:ea typeface="Calibri"/>
                          <a:cs typeface="Times New Roman"/>
                        </a:rPr>
                        <a:t>»</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000" dirty="0">
                          <a:effectLst/>
                          <a:latin typeface="Arial"/>
                          <a:ea typeface="Calibri"/>
                          <a:cs typeface="Times New Roman"/>
                        </a:rPr>
                        <a:t>Якутск, 25 - 26. 03.2015</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000" dirty="0">
                          <a:effectLst/>
                          <a:latin typeface="Arial"/>
                          <a:ea typeface="Calibri"/>
                          <a:cs typeface="Times New Roman"/>
                        </a:rPr>
                        <a:t>Аналитические возможности и практическое применение приборов, производимых ГК «</a:t>
                      </a:r>
                      <a:r>
                        <a:rPr lang="ru-RU" sz="1000" dirty="0" err="1">
                          <a:effectLst/>
                          <a:latin typeface="Arial"/>
                          <a:ea typeface="Calibri"/>
                          <a:cs typeface="Times New Roman"/>
                        </a:rPr>
                        <a:t>Люмекс</a:t>
                      </a:r>
                      <a:r>
                        <a:rPr lang="ru-RU" sz="1000" dirty="0">
                          <a:effectLst/>
                          <a:latin typeface="Arial"/>
                          <a:ea typeface="Calibri"/>
                          <a:cs typeface="Times New Roman"/>
                        </a:rPr>
                        <a:t>»</a:t>
                      </a:r>
                      <a:endParaRPr lang="ru-RU" sz="1100" dirty="0">
                        <a:effectLst/>
                        <a:latin typeface="Calibri"/>
                        <a:ea typeface="Calibri"/>
                        <a:cs typeface="Times New Roman"/>
                      </a:endParaRPr>
                    </a:p>
                  </a:txBody>
                  <a:tcPr marL="68580" marR="68580" marT="0" marB="0"/>
                </a:tc>
              </a:tr>
              <a:tr h="370840">
                <a:tc>
                  <a:txBody>
                    <a:bodyPr/>
                    <a:lstStyle/>
                    <a:p>
                      <a:pPr>
                        <a:lnSpc>
                          <a:spcPct val="115000"/>
                        </a:lnSpc>
                        <a:spcAft>
                          <a:spcPts val="0"/>
                        </a:spcAft>
                      </a:pPr>
                      <a:r>
                        <a:rPr lang="ru-RU" sz="1000">
                          <a:effectLst/>
                          <a:latin typeface="Arial"/>
                          <a:ea typeface="Calibri"/>
                          <a:cs typeface="Times New Roman"/>
                        </a:rPr>
                        <a:t>Горохов А.Н.</a:t>
                      </a:r>
                      <a:br>
                        <a:rPr lang="ru-RU" sz="1000">
                          <a:effectLst/>
                          <a:latin typeface="Arial"/>
                          <a:ea typeface="Calibri"/>
                          <a:cs typeface="Times New Roman"/>
                        </a:rPr>
                      </a:b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ru-RU" sz="1000">
                          <a:effectLst/>
                          <a:latin typeface="Arial"/>
                          <a:ea typeface="Calibri"/>
                          <a:cs typeface="Times New Roman"/>
                        </a:rPr>
                        <a:t>Институт непрерывного профессионального образования СВФУ</a:t>
                      </a:r>
                      <a:br>
                        <a:rPr lang="ru-RU" sz="1000">
                          <a:effectLst/>
                          <a:latin typeface="Arial"/>
                          <a:ea typeface="Calibri"/>
                          <a:cs typeface="Times New Roman"/>
                        </a:rPr>
                      </a:b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ru-RU" sz="1000">
                          <a:effectLst/>
                          <a:latin typeface="Arial"/>
                          <a:ea typeface="Calibri"/>
                          <a:cs typeface="Times New Roman"/>
                        </a:rPr>
                        <a:t>Якутск, </a:t>
                      </a:r>
                      <a:br>
                        <a:rPr lang="ru-RU" sz="1000">
                          <a:effectLst/>
                          <a:latin typeface="Arial"/>
                          <a:ea typeface="Calibri"/>
                          <a:cs typeface="Times New Roman"/>
                        </a:rPr>
                      </a:br>
                      <a:r>
                        <a:rPr lang="ru-RU" sz="1000">
                          <a:effectLst/>
                          <a:latin typeface="Arial"/>
                          <a:ea typeface="Calibri"/>
                          <a:cs typeface="Times New Roman"/>
                        </a:rPr>
                        <a:t>18.05-24.05.2015 г. (72 часа)</a:t>
                      </a:r>
                      <a:endParaRPr lang="ru-RU" sz="1100">
                        <a:effectLst/>
                        <a:latin typeface="Calibri"/>
                        <a:ea typeface="Calibri"/>
                        <a:cs typeface="Times New Roman"/>
                      </a:endParaRPr>
                    </a:p>
                  </a:txBody>
                  <a:tcPr marL="68580" marR="68580" marT="0" marB="0"/>
                </a:tc>
                <a:tc>
                  <a:txBody>
                    <a:bodyPr/>
                    <a:lstStyle/>
                    <a:p>
                      <a:pPr>
                        <a:lnSpc>
                          <a:spcPct val="115000"/>
                        </a:lnSpc>
                        <a:spcAft>
                          <a:spcPts val="0"/>
                        </a:spcAft>
                      </a:pPr>
                      <a:r>
                        <a:rPr lang="ru-RU" sz="1000" dirty="0">
                          <a:effectLst/>
                          <a:latin typeface="Arial"/>
                          <a:ea typeface="Calibri"/>
                          <a:cs typeface="Times New Roman"/>
                        </a:rPr>
                        <a:t>Использование ГИС и спутниковых данных в изучении биоразнообразия и динамики ландшафтных комплексов: анализ, моделирование</a:t>
                      </a:r>
                      <a:endParaRPr lang="ru-RU" sz="1100" dirty="0">
                        <a:effectLst/>
                        <a:latin typeface="Calibri"/>
                        <a:ea typeface="Calibri"/>
                        <a:cs typeface="Times New Roman"/>
                      </a:endParaRPr>
                    </a:p>
                  </a:txBody>
                  <a:tcPr marL="68580" marR="68580" marT="0" marB="0"/>
                </a:tc>
              </a:tr>
            </a:tbl>
          </a:graphicData>
        </a:graphic>
      </p:graphicFrame>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21</a:t>
            </a:fld>
            <a:endParaRPr lang="ru-RU">
              <a:solidFill>
                <a:srgbClr val="073E87"/>
              </a:solidFill>
            </a:endParaRPr>
          </a:p>
        </p:txBody>
      </p:sp>
      <p:sp>
        <p:nvSpPr>
          <p:cNvPr id="4" name="Заголовок 3"/>
          <p:cNvSpPr>
            <a:spLocks noGrp="1"/>
          </p:cNvSpPr>
          <p:nvPr>
            <p:ph type="title"/>
          </p:nvPr>
        </p:nvSpPr>
        <p:spPr/>
        <p:txBody>
          <a:bodyPr>
            <a:noAutofit/>
          </a:bodyPr>
          <a:lstStyle/>
          <a:p>
            <a:r>
              <a:rPr lang="ru-RU" sz="2000" dirty="0"/>
              <a:t>Повышение квалификации сотрудников НИИПЭС СВФУ в 2015 году</a:t>
            </a:r>
          </a:p>
        </p:txBody>
      </p:sp>
    </p:spTree>
    <p:extLst>
      <p:ext uri="{BB962C8B-B14F-4D97-AF65-F5344CB8AC3E}">
        <p14:creationId xmlns:p14="http://schemas.microsoft.com/office/powerpoint/2010/main" val="32177760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2425663071"/>
              </p:ext>
            </p:extLst>
          </p:nvPr>
        </p:nvGraphicFramePr>
        <p:xfrm>
          <a:off x="395536" y="2690298"/>
          <a:ext cx="8352928" cy="1833880"/>
        </p:xfrm>
        <a:graphic>
          <a:graphicData uri="http://schemas.openxmlformats.org/drawingml/2006/table">
            <a:tbl>
              <a:tblPr firstRow="1" bandRow="1">
                <a:tableStyleId>{5C22544A-7EE6-4342-B048-85BDC9FD1C3A}</a:tableStyleId>
              </a:tblPr>
              <a:tblGrid>
                <a:gridCol w="293085"/>
                <a:gridCol w="2271410"/>
                <a:gridCol w="4269719"/>
                <a:gridCol w="1518714"/>
              </a:tblGrid>
              <a:tr h="370840">
                <a:tc>
                  <a:txBody>
                    <a:bodyPr/>
                    <a:lstStyle/>
                    <a:p>
                      <a:pPr algn="ctr">
                        <a:lnSpc>
                          <a:spcPct val="115000"/>
                        </a:lnSpc>
                        <a:spcAft>
                          <a:spcPts val="0"/>
                        </a:spcAft>
                      </a:pPr>
                      <a:r>
                        <a:rPr lang="ru-RU" sz="1000" b="1" dirty="0">
                          <a:effectLst/>
                          <a:latin typeface="Arial"/>
                          <a:ea typeface="Times New Roman"/>
                          <a:cs typeface="Times New Roman"/>
                        </a:rPr>
                        <a:t>№</a:t>
                      </a:r>
                      <a:endParaRPr lang="ru-RU"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b="1">
                          <a:effectLst/>
                          <a:latin typeface="Arial"/>
                          <a:ea typeface="Times New Roman"/>
                          <a:cs typeface="Times New Roman"/>
                        </a:rPr>
                        <a:t>Ф.И.О.</a:t>
                      </a:r>
                      <a:endParaRPr lang="ru-RU"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ru-RU" sz="1000" b="1" dirty="0">
                          <a:effectLst/>
                          <a:latin typeface="Arial"/>
                          <a:ea typeface="Times New Roman"/>
                          <a:cs typeface="Times New Roman"/>
                        </a:rPr>
                        <a:t>Годы обучения, тема</a:t>
                      </a:r>
                      <a:endParaRPr lang="ru-RU" sz="1100" dirty="0">
                        <a:effectLst/>
                        <a:latin typeface="Calibri"/>
                        <a:ea typeface="Calibri"/>
                        <a:cs typeface="Times New Roman"/>
                      </a:endParaRPr>
                    </a:p>
                  </a:txBody>
                  <a:tcPr marL="68580" marR="68580" marT="0" marB="0" anchor="ctr"/>
                </a:tc>
                <a:tc>
                  <a:txBody>
                    <a:bodyPr/>
                    <a:lstStyle/>
                    <a:p>
                      <a:pPr marL="0" indent="0">
                        <a:lnSpc>
                          <a:spcPct val="115000"/>
                        </a:lnSpc>
                        <a:spcAft>
                          <a:spcPts val="0"/>
                        </a:spcAft>
                      </a:pPr>
                      <a:r>
                        <a:rPr lang="ru-RU" sz="1000" b="1" dirty="0">
                          <a:effectLst/>
                          <a:latin typeface="Arial"/>
                          <a:ea typeface="Times New Roman"/>
                          <a:cs typeface="Times New Roman"/>
                        </a:rPr>
                        <a:t>Руководитель</a:t>
                      </a:r>
                      <a:endParaRPr lang="ru-RU" sz="1100" dirty="0">
                        <a:effectLst/>
                        <a:latin typeface="Calibri"/>
                        <a:ea typeface="Calibri"/>
                        <a:cs typeface="Times New Roman"/>
                      </a:endParaRPr>
                    </a:p>
                  </a:txBody>
                  <a:tcPr marL="68580" marR="68580" marT="0" marB="0" anchor="ctr"/>
                </a:tc>
              </a:tr>
              <a:tr h="370840">
                <a:tc>
                  <a:txBody>
                    <a:bodyPr/>
                    <a:lstStyle/>
                    <a:p>
                      <a:pPr algn="ctr">
                        <a:lnSpc>
                          <a:spcPct val="115000"/>
                        </a:lnSpc>
                        <a:spcAft>
                          <a:spcPts val="0"/>
                        </a:spcAft>
                      </a:pPr>
                      <a:r>
                        <a:rPr lang="ru-RU" sz="1000" dirty="0">
                          <a:effectLst/>
                          <a:latin typeface="Arial"/>
                          <a:ea typeface="Times New Roman"/>
                          <a:cs typeface="Times New Roman"/>
                        </a:rPr>
                        <a:t>1</a:t>
                      </a:r>
                      <a:endParaRPr lang="ru-RU" sz="11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000" dirty="0">
                          <a:effectLst/>
                          <a:latin typeface="Arial"/>
                          <a:ea typeface="Times New Roman"/>
                          <a:cs typeface="Times New Roman"/>
                        </a:rPr>
                        <a:t>Данилов Василий Алексеевич</a:t>
                      </a:r>
                      <a:endParaRPr lang="ru-RU" sz="1100" dirty="0">
                        <a:effectLst/>
                        <a:latin typeface="Calibri"/>
                        <a:ea typeface="Calibri"/>
                        <a:cs typeface="Times New Roman"/>
                      </a:endParaRPr>
                    </a:p>
                    <a:p>
                      <a:pPr algn="just">
                        <a:lnSpc>
                          <a:spcPct val="115000"/>
                        </a:lnSpc>
                        <a:spcAft>
                          <a:spcPts val="0"/>
                        </a:spcAft>
                      </a:pPr>
                      <a:r>
                        <a:rPr lang="ru-RU" sz="1000" i="1" dirty="0">
                          <a:effectLst/>
                          <a:latin typeface="Arial"/>
                          <a:ea typeface="Times New Roman"/>
                          <a:cs typeface="Times New Roman"/>
                        </a:rPr>
                        <a:t>заочно</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000" dirty="0">
                          <a:effectLst/>
                          <a:latin typeface="Arial"/>
                          <a:ea typeface="Times New Roman"/>
                          <a:cs typeface="Times New Roman"/>
                        </a:rPr>
                        <a:t>2012-2016 гг</a:t>
                      </a:r>
                      <a:r>
                        <a:rPr lang="ru-RU" sz="1000" dirty="0" smtClean="0">
                          <a:effectLst/>
                          <a:latin typeface="Arial"/>
                          <a:ea typeface="Times New Roman"/>
                          <a:cs typeface="Times New Roman"/>
                        </a:rPr>
                        <a:t>., Население </a:t>
                      </a:r>
                      <a:r>
                        <a:rPr lang="ru-RU" sz="1000" dirty="0">
                          <a:effectLst/>
                          <a:latin typeface="Arial"/>
                          <a:ea typeface="Times New Roman"/>
                          <a:cs typeface="Times New Roman"/>
                        </a:rPr>
                        <a:t>млекопитающих </a:t>
                      </a:r>
                      <a:r>
                        <a:rPr lang="ru-RU" sz="1000" dirty="0" err="1">
                          <a:effectLst/>
                          <a:latin typeface="Arial"/>
                          <a:ea typeface="Times New Roman"/>
                          <a:cs typeface="Times New Roman"/>
                        </a:rPr>
                        <a:t>аласно</a:t>
                      </a:r>
                      <a:r>
                        <a:rPr lang="ru-RU" sz="1000" dirty="0">
                          <a:effectLst/>
                          <a:latin typeface="Arial"/>
                          <a:ea typeface="Times New Roman"/>
                          <a:cs typeface="Times New Roman"/>
                        </a:rPr>
                        <a:t>-таежных ландшафтов </a:t>
                      </a:r>
                      <a:r>
                        <a:rPr lang="ru-RU" sz="1000" dirty="0" err="1">
                          <a:effectLst/>
                          <a:latin typeface="Arial"/>
                          <a:ea typeface="Times New Roman"/>
                          <a:cs typeface="Times New Roman"/>
                        </a:rPr>
                        <a:t>Лено</a:t>
                      </a:r>
                      <a:r>
                        <a:rPr lang="ru-RU" sz="1000" dirty="0">
                          <a:effectLst/>
                          <a:latin typeface="Arial"/>
                          <a:ea typeface="Times New Roman"/>
                          <a:cs typeface="Times New Roman"/>
                        </a:rPr>
                        <a:t>-Вилюйского </a:t>
                      </a:r>
                      <a:r>
                        <a:rPr lang="ru-RU" sz="1000" dirty="0" smtClean="0">
                          <a:effectLst/>
                          <a:latin typeface="Arial"/>
                          <a:ea typeface="Times New Roman"/>
                          <a:cs typeface="Times New Roman"/>
                        </a:rPr>
                        <a:t>междуречья 03.02.08 – </a:t>
                      </a:r>
                      <a:r>
                        <a:rPr lang="ru-RU" sz="1000" dirty="0">
                          <a:effectLst/>
                          <a:latin typeface="Arial"/>
                          <a:ea typeface="Times New Roman"/>
                          <a:cs typeface="Times New Roman"/>
                        </a:rPr>
                        <a:t>Экология</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000" dirty="0">
                          <a:effectLst/>
                          <a:latin typeface="Arial"/>
                          <a:ea typeface="Times New Roman"/>
                          <a:cs typeface="Times New Roman"/>
                        </a:rPr>
                        <a:t>д.б.н. </a:t>
                      </a:r>
                      <a:r>
                        <a:rPr lang="ru-RU" sz="1000" dirty="0" err="1">
                          <a:effectLst/>
                          <a:latin typeface="Arial"/>
                          <a:ea typeface="Times New Roman"/>
                          <a:cs typeface="Times New Roman"/>
                        </a:rPr>
                        <a:t>Вольперт</a:t>
                      </a:r>
                      <a:r>
                        <a:rPr lang="ru-RU" sz="1000" dirty="0">
                          <a:effectLst/>
                          <a:latin typeface="Arial"/>
                          <a:ea typeface="Times New Roman"/>
                          <a:cs typeface="Times New Roman"/>
                        </a:rPr>
                        <a:t> Я.Л.</a:t>
                      </a:r>
                      <a:endParaRPr lang="ru-RU" sz="1100" dirty="0">
                        <a:effectLst/>
                        <a:latin typeface="Calibri"/>
                        <a:ea typeface="Calibri"/>
                        <a:cs typeface="Times New Roman"/>
                      </a:endParaRPr>
                    </a:p>
                  </a:txBody>
                  <a:tcPr marL="68580" marR="68580" marT="0" marB="0" anchor="ctr"/>
                </a:tc>
              </a:tr>
              <a:tr h="370840">
                <a:tc>
                  <a:txBody>
                    <a:bodyPr/>
                    <a:lstStyle/>
                    <a:p>
                      <a:pPr algn="ctr">
                        <a:lnSpc>
                          <a:spcPct val="115000"/>
                        </a:lnSpc>
                        <a:spcAft>
                          <a:spcPts val="0"/>
                        </a:spcAft>
                      </a:pPr>
                      <a:r>
                        <a:rPr lang="ru-RU" sz="1000" dirty="0">
                          <a:effectLst/>
                          <a:latin typeface="Arial"/>
                          <a:ea typeface="Times New Roman"/>
                          <a:cs typeface="Times New Roman"/>
                        </a:rPr>
                        <a:t>2</a:t>
                      </a:r>
                      <a:endParaRPr lang="ru-RU" sz="11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ru-RU" sz="1000" dirty="0" err="1">
                          <a:effectLst/>
                          <a:latin typeface="Arial"/>
                          <a:ea typeface="Times New Roman"/>
                          <a:cs typeface="Times New Roman"/>
                        </a:rPr>
                        <a:t>Руфова</a:t>
                      </a:r>
                      <a:r>
                        <a:rPr lang="ru-RU" sz="1000" dirty="0">
                          <a:effectLst/>
                          <a:latin typeface="Arial"/>
                          <a:ea typeface="Times New Roman"/>
                          <a:cs typeface="Times New Roman"/>
                        </a:rPr>
                        <a:t> Алена Афанасьевна</a:t>
                      </a:r>
                      <a:endParaRPr lang="ru-RU" sz="1100" dirty="0">
                        <a:effectLst/>
                        <a:latin typeface="Calibri"/>
                        <a:ea typeface="Calibri"/>
                        <a:cs typeface="Times New Roman"/>
                      </a:endParaRPr>
                    </a:p>
                    <a:p>
                      <a:pPr algn="just">
                        <a:lnSpc>
                          <a:spcPct val="115000"/>
                        </a:lnSpc>
                        <a:spcAft>
                          <a:spcPts val="0"/>
                        </a:spcAft>
                      </a:pPr>
                      <a:r>
                        <a:rPr lang="ru-RU" sz="1000" i="1" dirty="0">
                          <a:effectLst/>
                          <a:latin typeface="Arial"/>
                          <a:ea typeface="Times New Roman"/>
                          <a:cs typeface="Times New Roman"/>
                        </a:rPr>
                        <a:t>заочно</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000" dirty="0">
                          <a:effectLst/>
                          <a:latin typeface="Arial"/>
                          <a:ea typeface="Times New Roman"/>
                          <a:cs typeface="Times New Roman"/>
                        </a:rPr>
                        <a:t>2013-2017 гг</a:t>
                      </a:r>
                      <a:r>
                        <a:rPr lang="ru-RU" sz="1000" dirty="0" smtClean="0">
                          <a:effectLst/>
                          <a:latin typeface="Arial"/>
                          <a:ea typeface="Times New Roman"/>
                          <a:cs typeface="Times New Roman"/>
                        </a:rPr>
                        <a:t>., 03.02.08 </a:t>
                      </a:r>
                      <a:r>
                        <a:rPr lang="ru-RU" sz="1000" dirty="0">
                          <a:effectLst/>
                          <a:latin typeface="Arial"/>
                          <a:ea typeface="Times New Roman"/>
                          <a:cs typeface="Times New Roman"/>
                        </a:rPr>
                        <a:t>– </a:t>
                      </a:r>
                      <a:r>
                        <a:rPr lang="ru-RU" sz="1000" dirty="0" smtClean="0">
                          <a:effectLst/>
                          <a:latin typeface="Arial"/>
                          <a:ea typeface="Times New Roman"/>
                          <a:cs typeface="Times New Roman"/>
                        </a:rPr>
                        <a:t>Экология</a:t>
                      </a:r>
                      <a:r>
                        <a:rPr lang="ru-RU" sz="1000" dirty="0">
                          <a:effectLst/>
                          <a:latin typeface="Arial"/>
                          <a:ea typeface="Times New Roman"/>
                          <a:cs typeface="Times New Roman"/>
                        </a:rPr>
                        <a:t> </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000" dirty="0">
                          <a:effectLst/>
                          <a:latin typeface="Arial"/>
                          <a:ea typeface="Times New Roman"/>
                          <a:cs typeface="Times New Roman"/>
                        </a:rPr>
                        <a:t>д.б.н. Саввинов Д. Д.</a:t>
                      </a:r>
                      <a:endParaRPr lang="ru-RU" sz="1100" dirty="0">
                        <a:effectLst/>
                        <a:latin typeface="Calibri"/>
                        <a:ea typeface="Calibri"/>
                        <a:cs typeface="Times New Roman"/>
                      </a:endParaRPr>
                    </a:p>
                  </a:txBody>
                  <a:tcPr marL="68580" marR="68580" marT="0" marB="0" anchor="ctr"/>
                </a:tc>
              </a:tr>
              <a:tr h="370840">
                <a:tc>
                  <a:txBody>
                    <a:bodyPr/>
                    <a:lstStyle/>
                    <a:p>
                      <a:pPr algn="ctr">
                        <a:lnSpc>
                          <a:spcPct val="115000"/>
                        </a:lnSpc>
                        <a:spcAft>
                          <a:spcPts val="0"/>
                        </a:spcAft>
                      </a:pPr>
                      <a:r>
                        <a:rPr lang="ru-RU" sz="1000" dirty="0">
                          <a:effectLst/>
                          <a:latin typeface="Arial"/>
                          <a:ea typeface="Times New Roman"/>
                          <a:cs typeface="Times New Roman"/>
                        </a:rPr>
                        <a:t>3</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000" dirty="0">
                          <a:effectLst/>
                          <a:latin typeface="Arial"/>
                          <a:ea typeface="Times New Roman"/>
                          <a:cs typeface="Times New Roman"/>
                        </a:rPr>
                        <a:t>Макарова Мария Петровна</a:t>
                      </a:r>
                      <a:endParaRPr lang="ru-RU" sz="1100" dirty="0">
                        <a:effectLst/>
                        <a:latin typeface="Calibri"/>
                        <a:ea typeface="Calibri"/>
                        <a:cs typeface="Times New Roman"/>
                      </a:endParaRPr>
                    </a:p>
                    <a:p>
                      <a:pPr>
                        <a:lnSpc>
                          <a:spcPct val="115000"/>
                        </a:lnSpc>
                        <a:spcAft>
                          <a:spcPts val="0"/>
                        </a:spcAft>
                      </a:pPr>
                      <a:r>
                        <a:rPr lang="ru-RU" sz="1000" i="1" dirty="0" smtClean="0">
                          <a:effectLst/>
                          <a:latin typeface="Arial"/>
                          <a:ea typeface="Times New Roman"/>
                          <a:cs typeface="Times New Roman"/>
                        </a:rPr>
                        <a:t>Очно</a:t>
                      </a:r>
                      <a:r>
                        <a:rPr lang="ru-RU" sz="1000" i="1" dirty="0">
                          <a:effectLst/>
                          <a:latin typeface="Arial"/>
                          <a:ea typeface="Times New Roman"/>
                          <a:cs typeface="Times New Roman"/>
                        </a:rPr>
                        <a:t> </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000" dirty="0">
                          <a:effectLst/>
                          <a:latin typeface="Arial"/>
                          <a:ea typeface="Times New Roman"/>
                          <a:cs typeface="Times New Roman"/>
                        </a:rPr>
                        <a:t>2012-2016 гг</a:t>
                      </a:r>
                      <a:r>
                        <a:rPr lang="ru-RU" sz="1000" dirty="0" smtClean="0">
                          <a:effectLst/>
                          <a:latin typeface="Arial"/>
                          <a:ea typeface="Times New Roman"/>
                          <a:cs typeface="Times New Roman"/>
                        </a:rPr>
                        <a:t>., Экологическая </a:t>
                      </a:r>
                      <a:r>
                        <a:rPr lang="ru-RU" sz="1000" dirty="0">
                          <a:effectLst/>
                          <a:latin typeface="Arial"/>
                          <a:ea typeface="Times New Roman"/>
                          <a:cs typeface="Times New Roman"/>
                        </a:rPr>
                        <a:t>оценка почвенного покрова под лесными насаждениями г. </a:t>
                      </a:r>
                      <a:r>
                        <a:rPr lang="ru-RU" sz="1000" dirty="0" smtClean="0">
                          <a:effectLst/>
                          <a:latin typeface="Arial"/>
                          <a:ea typeface="Times New Roman"/>
                          <a:cs typeface="Times New Roman"/>
                        </a:rPr>
                        <a:t>Якутска 03.02.08 – Экология </a:t>
                      </a:r>
                      <a:r>
                        <a:rPr lang="ru-RU" sz="1000" dirty="0">
                          <a:effectLst/>
                          <a:latin typeface="Arial"/>
                          <a:ea typeface="Times New Roman"/>
                          <a:cs typeface="Times New Roman"/>
                        </a:rPr>
                        <a:t> </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000" dirty="0">
                          <a:effectLst/>
                          <a:latin typeface="Arial"/>
                          <a:ea typeface="Times New Roman"/>
                          <a:cs typeface="Times New Roman"/>
                        </a:rPr>
                        <a:t>д.б.н. Саввинов Д. Д.</a:t>
                      </a:r>
                      <a:endParaRPr lang="ru-RU" sz="1100" dirty="0">
                        <a:effectLst/>
                        <a:latin typeface="Calibri"/>
                        <a:ea typeface="Calibri"/>
                        <a:cs typeface="Times New Roman"/>
                      </a:endParaRPr>
                    </a:p>
                  </a:txBody>
                  <a:tcPr marL="68580" marR="68580" marT="0" marB="0" anchor="ctr"/>
                </a:tc>
              </a:tr>
              <a:tr h="282600">
                <a:tc>
                  <a:txBody>
                    <a:bodyPr/>
                    <a:lstStyle/>
                    <a:p>
                      <a:pPr algn="ctr">
                        <a:lnSpc>
                          <a:spcPct val="115000"/>
                        </a:lnSpc>
                        <a:spcAft>
                          <a:spcPts val="0"/>
                        </a:spcAft>
                      </a:pPr>
                      <a:r>
                        <a:rPr lang="ru-RU" sz="1000" dirty="0">
                          <a:effectLst/>
                          <a:latin typeface="Arial"/>
                          <a:ea typeface="Times New Roman"/>
                          <a:cs typeface="Times New Roman"/>
                        </a:rPr>
                        <a:t>4</a:t>
                      </a:r>
                      <a:endParaRPr lang="ru-RU" sz="1100" dirty="0">
                        <a:effectLst/>
                        <a:latin typeface="Calibri"/>
                        <a:ea typeface="Calibri"/>
                        <a:cs typeface="Times New Roman"/>
                      </a:endParaRPr>
                    </a:p>
                  </a:txBody>
                  <a:tcPr marL="68580" marR="68580" marT="0" marB="0"/>
                </a:tc>
                <a:tc>
                  <a:txBody>
                    <a:bodyPr/>
                    <a:lstStyle/>
                    <a:p>
                      <a:pPr>
                        <a:lnSpc>
                          <a:spcPct val="115000"/>
                        </a:lnSpc>
                        <a:spcAft>
                          <a:spcPts val="0"/>
                        </a:spcAft>
                      </a:pPr>
                      <a:r>
                        <a:rPr lang="ru-RU" sz="1000" dirty="0">
                          <a:effectLst/>
                          <a:latin typeface="Arial"/>
                          <a:ea typeface="Times New Roman"/>
                          <a:cs typeface="Times New Roman"/>
                        </a:rPr>
                        <a:t>Тимофеев Александр Григорьевич</a:t>
                      </a:r>
                      <a:endParaRPr lang="ru-RU" sz="1100" dirty="0">
                        <a:effectLst/>
                        <a:latin typeface="Calibri"/>
                        <a:ea typeface="Calibri"/>
                        <a:cs typeface="Times New Roman"/>
                      </a:endParaRPr>
                    </a:p>
                    <a:p>
                      <a:pPr>
                        <a:lnSpc>
                          <a:spcPct val="115000"/>
                        </a:lnSpc>
                        <a:spcAft>
                          <a:spcPts val="0"/>
                        </a:spcAft>
                      </a:pPr>
                      <a:r>
                        <a:rPr lang="ru-RU" sz="1000" i="1" dirty="0" smtClean="0">
                          <a:effectLst/>
                          <a:latin typeface="Arial"/>
                          <a:ea typeface="Times New Roman"/>
                          <a:cs typeface="Times New Roman"/>
                        </a:rPr>
                        <a:t>Заочно</a:t>
                      </a:r>
                      <a:r>
                        <a:rPr lang="ru-RU" sz="1000" i="1" dirty="0">
                          <a:effectLst/>
                          <a:latin typeface="Arial"/>
                          <a:ea typeface="Times New Roman"/>
                          <a:cs typeface="Times New Roman"/>
                        </a:rPr>
                        <a:t> </a:t>
                      </a:r>
                      <a:endParaRPr lang="ru-RU" sz="1100" dirty="0">
                        <a:effectLst/>
                        <a:latin typeface="Calibri"/>
                        <a:ea typeface="Calibri"/>
                        <a:cs typeface="Times New Roman"/>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000" dirty="0" smtClean="0">
                          <a:effectLst/>
                          <a:latin typeface="Arial"/>
                          <a:ea typeface="Times New Roman"/>
                          <a:cs typeface="Times New Roman"/>
                        </a:rPr>
                        <a:t>Изучение </a:t>
                      </a:r>
                      <a:r>
                        <a:rPr lang="ru-RU" sz="1000" dirty="0">
                          <a:effectLst/>
                          <a:latin typeface="Arial"/>
                          <a:ea typeface="Times New Roman"/>
                          <a:cs typeface="Times New Roman"/>
                        </a:rPr>
                        <a:t>агрофизических свойств почв при антропогенном </a:t>
                      </a:r>
                      <a:r>
                        <a:rPr lang="ru-RU" sz="1000" dirty="0" smtClean="0">
                          <a:effectLst/>
                          <a:latin typeface="Arial"/>
                          <a:ea typeface="Times New Roman"/>
                          <a:cs typeface="Times New Roman"/>
                        </a:rPr>
                        <a:t>воздействии 25.00.23 - физическая география</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000" dirty="0">
                          <a:effectLst/>
                          <a:latin typeface="Arial"/>
                          <a:ea typeface="Times New Roman"/>
                          <a:cs typeface="Times New Roman"/>
                        </a:rPr>
                        <a:t>д.б.н. Саввинов Д. Д.</a:t>
                      </a:r>
                      <a:endParaRPr lang="ru-RU" sz="1100" dirty="0">
                        <a:effectLst/>
                        <a:latin typeface="Calibri"/>
                        <a:ea typeface="Calibri"/>
                        <a:cs typeface="Times New Roman"/>
                      </a:endParaRPr>
                    </a:p>
                  </a:txBody>
                  <a:tcPr marL="68580" marR="68580" marT="0" marB="0" anchor="ctr"/>
                </a:tc>
              </a:tr>
            </a:tbl>
          </a:graphicData>
        </a:graphic>
      </p:graphicFrame>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22</a:t>
            </a:fld>
            <a:endParaRPr lang="ru-RU" dirty="0">
              <a:solidFill>
                <a:srgbClr val="073E87"/>
              </a:solidFill>
            </a:endParaRPr>
          </a:p>
        </p:txBody>
      </p:sp>
      <p:sp>
        <p:nvSpPr>
          <p:cNvPr id="4" name="Заголовок 3"/>
          <p:cNvSpPr>
            <a:spLocks noGrp="1"/>
          </p:cNvSpPr>
          <p:nvPr>
            <p:ph type="title"/>
          </p:nvPr>
        </p:nvSpPr>
        <p:spPr>
          <a:xfrm>
            <a:off x="457200" y="253746"/>
            <a:ext cx="8229600" cy="517804"/>
          </a:xfrm>
        </p:spPr>
        <p:txBody>
          <a:bodyPr>
            <a:normAutofit fontScale="90000"/>
          </a:bodyPr>
          <a:lstStyle/>
          <a:p>
            <a:r>
              <a:rPr lang="ru-RU" sz="3200" dirty="0"/>
              <a:t>Работа с </a:t>
            </a:r>
            <a:r>
              <a:rPr lang="ru-RU" sz="3200" dirty="0" smtClean="0"/>
              <a:t>кадрами</a:t>
            </a:r>
            <a:endParaRPr lang="ru-RU" sz="2400" dirty="0"/>
          </a:p>
        </p:txBody>
      </p:sp>
      <p:sp>
        <p:nvSpPr>
          <p:cNvPr id="6" name="Прямоугольник 5"/>
          <p:cNvSpPr/>
          <p:nvPr/>
        </p:nvSpPr>
        <p:spPr>
          <a:xfrm>
            <a:off x="1835696" y="843558"/>
            <a:ext cx="7056784" cy="1169551"/>
          </a:xfrm>
          <a:prstGeom prst="rect">
            <a:avLst/>
          </a:prstGeom>
          <a:solidFill>
            <a:schemeClr val="bg1">
              <a:alpha val="50000"/>
            </a:schemeClr>
          </a:solidFill>
        </p:spPr>
        <p:txBody>
          <a:bodyPr wrap="square">
            <a:spAutoFit/>
          </a:bodyPr>
          <a:lstStyle/>
          <a:p>
            <a:pPr indent="361950" algn="just"/>
            <a:r>
              <a:rPr lang="ru-RU" sz="1400" dirty="0" smtClean="0"/>
              <a:t>В 2015 году диплом кандидата наук вручен Дягилевой Анне Григорьевне. Тема диссертации </a:t>
            </a:r>
            <a:r>
              <a:rPr lang="ru-RU" sz="1400" b="1" dirty="0" smtClean="0"/>
              <a:t>«Устойчивость к химическому загрязнению криоземов Западной Якутии»</a:t>
            </a:r>
            <a:r>
              <a:rPr lang="ru-RU" sz="1400" dirty="0" smtClean="0"/>
              <a:t>. Защита состоялась в 2015 году на диссертационном Совете Д. 003.028.01 Института общей и экспериментальной биологии СО РАН (г. Улан-Удэ). Специальность 03.02.13 – Почвоведение. Научный руководитель: к.б.н. Легостаева Я.Б. </a:t>
            </a:r>
            <a:endParaRPr lang="ru-RU" sz="1400" dirty="0"/>
          </a:p>
        </p:txBody>
      </p:sp>
      <p:pic>
        <p:nvPicPr>
          <p:cNvPr id="6146" name="Picture 2" descr="Дягилева Анна Григорьевна"/>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5536" y="699542"/>
            <a:ext cx="1296144" cy="147834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043608" y="2355726"/>
            <a:ext cx="6984776" cy="400110"/>
          </a:xfrm>
          <a:prstGeom prst="rect">
            <a:avLst/>
          </a:prstGeom>
        </p:spPr>
        <p:txBody>
          <a:bodyPr wrap="square">
            <a:spAutoFit/>
          </a:bodyPr>
          <a:lstStyle/>
          <a:p>
            <a:pPr algn="ctr"/>
            <a:r>
              <a:rPr lang="ru-RU" sz="2000" dirty="0">
                <a:solidFill>
                  <a:schemeClr val="tx2"/>
                </a:solidFill>
                <a:ea typeface="+mj-ea"/>
                <a:cs typeface="+mj-cs"/>
              </a:rPr>
              <a:t>Список аспирантов и соискателей НИИПЭС на 01.01.2016 г.</a:t>
            </a:r>
            <a:endParaRPr lang="ru-RU" dirty="0">
              <a:solidFill>
                <a:schemeClr val="tx2"/>
              </a:solidFill>
            </a:endParaRPr>
          </a:p>
        </p:txBody>
      </p:sp>
    </p:spTree>
    <p:extLst>
      <p:ext uri="{BB962C8B-B14F-4D97-AF65-F5344CB8AC3E}">
        <p14:creationId xmlns:p14="http://schemas.microsoft.com/office/powerpoint/2010/main" val="17891761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2" name="Объект 1"/>
          <p:cNvSpPr>
            <a:spLocks noGrp="1"/>
          </p:cNvSpPr>
          <p:nvPr>
            <p:ph idx="1"/>
          </p:nvPr>
        </p:nvSpPr>
        <p:spPr>
          <a:xfrm>
            <a:off x="872068" y="1412974"/>
            <a:ext cx="7408333" cy="3607048"/>
          </a:xfrm>
          <a:solidFill>
            <a:schemeClr val="bg1">
              <a:alpha val="50000"/>
            </a:schemeClr>
          </a:solidFill>
        </p:spPr>
        <p:txBody>
          <a:bodyPr>
            <a:normAutofit/>
          </a:bodyPr>
          <a:lstStyle/>
          <a:p>
            <a:pPr marL="0" indent="447675" algn="just">
              <a:buNone/>
            </a:pPr>
            <a:r>
              <a:rPr lang="ru-RU" sz="1600" dirty="0"/>
              <a:t>В 2015 году сотрудниками Института опубликовано </a:t>
            </a:r>
            <a:r>
              <a:rPr lang="ru-RU" sz="1600" b="1" dirty="0"/>
              <a:t>75</a:t>
            </a:r>
            <a:r>
              <a:rPr lang="ru-RU" sz="1600" dirty="0"/>
              <a:t> научных </a:t>
            </a:r>
            <a:r>
              <a:rPr lang="ru-RU" sz="1600" dirty="0" smtClean="0"/>
              <a:t>трудов, в том числе:</a:t>
            </a:r>
            <a:endParaRPr lang="ru-RU" sz="1600" dirty="0"/>
          </a:p>
          <a:p>
            <a:pPr marL="0" indent="447675" algn="just">
              <a:buNone/>
            </a:pPr>
            <a:r>
              <a:rPr lang="ru-RU" sz="1600" dirty="0"/>
              <a:t>монографий – </a:t>
            </a:r>
            <a:r>
              <a:rPr lang="ru-RU" sz="1600" b="1" dirty="0" smtClean="0"/>
              <a:t>10;</a:t>
            </a:r>
            <a:r>
              <a:rPr lang="ru-RU" sz="1600" dirty="0" smtClean="0"/>
              <a:t> </a:t>
            </a:r>
            <a:endParaRPr lang="ru-RU" sz="1600" dirty="0"/>
          </a:p>
          <a:p>
            <a:pPr marL="0" indent="447675" algn="just">
              <a:buNone/>
            </a:pPr>
            <a:r>
              <a:rPr lang="ru-RU" sz="1600" dirty="0" smtClean="0"/>
              <a:t>Сборник – </a:t>
            </a:r>
            <a:r>
              <a:rPr lang="ru-RU" sz="1600" b="1" dirty="0" smtClean="0"/>
              <a:t>1;</a:t>
            </a:r>
          </a:p>
          <a:p>
            <a:pPr marL="0" indent="447675" algn="just">
              <a:buNone/>
            </a:pPr>
            <a:r>
              <a:rPr lang="ru-RU" sz="1600" dirty="0" smtClean="0"/>
              <a:t>в изданиях базы </a:t>
            </a:r>
            <a:r>
              <a:rPr lang="ru-RU" sz="1600" dirty="0"/>
              <a:t>данных «</a:t>
            </a:r>
            <a:r>
              <a:rPr lang="ru-RU" sz="1600" dirty="0" err="1" smtClean="0"/>
              <a:t>WoS</a:t>
            </a:r>
            <a:r>
              <a:rPr lang="ru-RU" sz="1600" dirty="0" smtClean="0"/>
              <a:t>»   – </a:t>
            </a:r>
            <a:r>
              <a:rPr lang="ru-RU" sz="1600" b="1" dirty="0" smtClean="0"/>
              <a:t>6</a:t>
            </a:r>
            <a:r>
              <a:rPr lang="ru-RU" sz="1600" dirty="0" smtClean="0"/>
              <a:t>;</a:t>
            </a:r>
          </a:p>
          <a:p>
            <a:pPr marL="0" indent="447675" algn="just">
              <a:buNone/>
            </a:pPr>
            <a:r>
              <a:rPr lang="ru-RU" sz="1600" dirty="0" smtClean="0"/>
              <a:t>в изданиях </a:t>
            </a:r>
            <a:r>
              <a:rPr lang="ru-RU" sz="1600" dirty="0"/>
              <a:t>базы данных </a:t>
            </a:r>
            <a:r>
              <a:rPr lang="ru-RU" sz="1600" dirty="0" err="1"/>
              <a:t>Scopus</a:t>
            </a:r>
            <a:r>
              <a:rPr lang="ru-RU" sz="1600" dirty="0"/>
              <a:t> </a:t>
            </a:r>
            <a:r>
              <a:rPr lang="ru-RU" sz="1600" dirty="0" smtClean="0"/>
              <a:t> – </a:t>
            </a:r>
            <a:r>
              <a:rPr lang="ru-RU" sz="1600" b="1" dirty="0" smtClean="0"/>
              <a:t>10</a:t>
            </a:r>
            <a:r>
              <a:rPr lang="ru-RU" sz="1600" dirty="0" smtClean="0"/>
              <a:t>; </a:t>
            </a:r>
          </a:p>
          <a:p>
            <a:pPr marL="0" indent="447675" algn="just">
              <a:buNone/>
            </a:pPr>
            <a:r>
              <a:rPr lang="ru-RU" sz="1600" dirty="0" smtClean="0"/>
              <a:t>в </a:t>
            </a:r>
            <a:r>
              <a:rPr lang="ru-RU" sz="1600" dirty="0"/>
              <a:t>журналах базы данных РИНЦ </a:t>
            </a:r>
            <a:r>
              <a:rPr lang="ru-RU" sz="1600" dirty="0" smtClean="0"/>
              <a:t>   – </a:t>
            </a:r>
            <a:r>
              <a:rPr lang="ru-RU" sz="1600" b="1" dirty="0" smtClean="0"/>
              <a:t>38</a:t>
            </a:r>
            <a:r>
              <a:rPr lang="ru-RU" sz="1600" dirty="0" smtClean="0"/>
              <a:t>;</a:t>
            </a:r>
          </a:p>
          <a:p>
            <a:pPr marL="0" indent="447675" algn="just">
              <a:buNone/>
            </a:pPr>
            <a:r>
              <a:rPr lang="ru-RU" sz="1600" dirty="0" smtClean="0"/>
              <a:t>в рецензируемых журналах ВАК </a:t>
            </a:r>
            <a:r>
              <a:rPr lang="ru-RU" sz="1600" dirty="0"/>
              <a:t>– </a:t>
            </a:r>
            <a:r>
              <a:rPr lang="ru-RU" sz="1600" b="1" dirty="0" smtClean="0"/>
              <a:t>6</a:t>
            </a:r>
            <a:r>
              <a:rPr lang="ru-RU" sz="1600" dirty="0"/>
              <a:t>;</a:t>
            </a:r>
            <a:endParaRPr lang="ru-RU" sz="1600" dirty="0" smtClean="0"/>
          </a:p>
          <a:p>
            <a:pPr marL="0" indent="447675" algn="just">
              <a:buNone/>
            </a:pPr>
            <a:r>
              <a:rPr lang="ru-RU" sz="1600" dirty="0" smtClean="0"/>
              <a:t>Сотрудники </a:t>
            </a:r>
            <a:r>
              <a:rPr lang="ru-RU" sz="1600" dirty="0"/>
              <a:t>Института приняли активное участие в работе российских и зарубежных конференций. В материалах российских конференций опубликовано </a:t>
            </a:r>
            <a:r>
              <a:rPr lang="ru-RU" sz="1600" b="1" dirty="0"/>
              <a:t>13</a:t>
            </a:r>
            <a:r>
              <a:rPr lang="ru-RU" sz="1600" dirty="0"/>
              <a:t> статей, в материалах зарубежных конференций  - </a:t>
            </a:r>
            <a:r>
              <a:rPr lang="ru-RU" sz="1600" b="1" dirty="0"/>
              <a:t>22</a:t>
            </a:r>
            <a:r>
              <a:rPr lang="ru-RU" sz="1600" dirty="0"/>
              <a:t> научные статьи.</a:t>
            </a:r>
          </a:p>
        </p:txBody>
      </p:sp>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23</a:t>
            </a:fld>
            <a:endParaRPr lang="ru-RU">
              <a:solidFill>
                <a:srgbClr val="073E87"/>
              </a:solidFill>
            </a:endParaRPr>
          </a:p>
        </p:txBody>
      </p:sp>
      <p:sp>
        <p:nvSpPr>
          <p:cNvPr id="4" name="Прямоугольник 3"/>
          <p:cNvSpPr/>
          <p:nvPr/>
        </p:nvSpPr>
        <p:spPr>
          <a:xfrm>
            <a:off x="2843808" y="195486"/>
            <a:ext cx="3744416" cy="523220"/>
          </a:xfrm>
          <a:prstGeom prst="rect">
            <a:avLst/>
          </a:prstGeom>
        </p:spPr>
        <p:txBody>
          <a:bodyPr wrap="square">
            <a:spAutoFit/>
          </a:bodyPr>
          <a:lstStyle/>
          <a:p>
            <a:r>
              <a:rPr lang="ru-RU" sz="2800" dirty="0" smtClean="0">
                <a:solidFill>
                  <a:schemeClr val="bg1"/>
                </a:solidFill>
              </a:rPr>
              <a:t>Научные публикации</a:t>
            </a:r>
            <a:endParaRPr lang="ru-RU" sz="2800" dirty="0">
              <a:solidFill>
                <a:schemeClr val="bg1"/>
              </a:solidFill>
            </a:endParaRPr>
          </a:p>
        </p:txBody>
      </p:sp>
    </p:spTree>
    <p:extLst>
      <p:ext uri="{BB962C8B-B14F-4D97-AF65-F5344CB8AC3E}">
        <p14:creationId xmlns:p14="http://schemas.microsoft.com/office/powerpoint/2010/main" val="3858507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24</a:t>
            </a:fld>
            <a:endParaRPr lang="ru-RU">
              <a:solidFill>
                <a:srgbClr val="073E87"/>
              </a:solidFill>
            </a:endParaRPr>
          </a:p>
        </p:txBody>
      </p:sp>
      <p:sp>
        <p:nvSpPr>
          <p:cNvPr id="4" name="Заголовок 3"/>
          <p:cNvSpPr>
            <a:spLocks noGrp="1"/>
          </p:cNvSpPr>
          <p:nvPr>
            <p:ph type="title"/>
          </p:nvPr>
        </p:nvSpPr>
        <p:spPr>
          <a:xfrm>
            <a:off x="457200" y="253746"/>
            <a:ext cx="8229600" cy="637107"/>
          </a:xfrm>
        </p:spPr>
        <p:txBody>
          <a:bodyPr>
            <a:normAutofit/>
          </a:bodyPr>
          <a:lstStyle/>
          <a:p>
            <a:r>
              <a:rPr lang="ru-RU" sz="2800" dirty="0" smtClean="0"/>
              <a:t>Монографии, изданные в 2015 году</a:t>
            </a:r>
            <a:endParaRPr lang="ru-RU" sz="2800" dirty="0"/>
          </a:p>
        </p:txBody>
      </p:sp>
      <p:sp>
        <p:nvSpPr>
          <p:cNvPr id="7" name="Номер слайда 2"/>
          <p:cNvSpPr txBox="1">
            <a:spLocks/>
          </p:cNvSpPr>
          <p:nvPr/>
        </p:nvSpPr>
        <p:spPr>
          <a:xfrm>
            <a:off x="3991088" y="4687623"/>
            <a:ext cx="1161826" cy="273844"/>
          </a:xfrm>
          <a:prstGeom prst="rect">
            <a:avLst/>
          </a:prstGeom>
        </p:spPr>
        <p:txBody>
          <a:bodyPr vert="horz" lIns="91440" tIns="45720" rIns="91440" bIns="45720" rtlCol="0" anchor="ctr"/>
          <a:lstStyle>
            <a:defPPr>
              <a:defRPr lang="ru-RU"/>
            </a:defPPr>
            <a:lvl1pPr marL="0" algn="ct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5D3092-A279-4B3A-894A-869A53157DE6}" type="slidenum">
              <a:rPr lang="ru-RU" smtClean="0">
                <a:solidFill>
                  <a:srgbClr val="073E87"/>
                </a:solidFill>
              </a:rPr>
              <a:pPr/>
              <a:t>24</a:t>
            </a:fld>
            <a:endParaRPr lang="ru-RU">
              <a:solidFill>
                <a:srgbClr val="073E87"/>
              </a:solidFill>
            </a:endParaRPr>
          </a:p>
        </p:txBody>
      </p:sp>
      <p:pic>
        <p:nvPicPr>
          <p:cNvPr id="8" name="Picture 2" descr="C:\Users\1\Desktop\Рисунок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7704" y="2931790"/>
            <a:ext cx="1273051"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87624" y="1059582"/>
            <a:ext cx="1397427"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1\Desktop\Монографии НИИПЭС сканы\Изобр\Ахмедшин.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99792" y="1059582"/>
            <a:ext cx="127019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1\Desktop\Монографии НИИПЭС сканы\Изобр\В поисках.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89067" y="2931790"/>
            <a:ext cx="128277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1\Desktop\Монографии НИИПЭС сканы\Изобр\Григорьева.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71817" y="2931790"/>
            <a:ext cx="1173234"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1\Desktop\Монографии НИИПЭС сканы\Изобр\Иванов В.В..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08556" y="2931790"/>
            <a:ext cx="1168343"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1\Desktop\Монографии НИИПЭС сканы\Изобр\Монография М.И. Скрыбыкиной обложка.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26734" y="1059582"/>
            <a:ext cx="122964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1\Desktop\Монографии НИИПЭС сканы\Изобр\Прокопьев.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401562" y="1059582"/>
            <a:ext cx="125867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1\Desktop\Монографии НИИПЭС сканы\Изобр\Экология Вилюй.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067944" y="1059582"/>
            <a:ext cx="1268542"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8521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25</a:t>
            </a:fld>
            <a:endParaRPr lang="ru-RU">
              <a:solidFill>
                <a:srgbClr val="073E87"/>
              </a:solidFill>
            </a:endParaRPr>
          </a:p>
        </p:txBody>
      </p:sp>
      <p:sp>
        <p:nvSpPr>
          <p:cNvPr id="5" name="Прямоугольник 4"/>
          <p:cNvSpPr/>
          <p:nvPr/>
        </p:nvSpPr>
        <p:spPr>
          <a:xfrm>
            <a:off x="2843808" y="195486"/>
            <a:ext cx="3744416" cy="523220"/>
          </a:xfrm>
          <a:prstGeom prst="rect">
            <a:avLst/>
          </a:prstGeom>
        </p:spPr>
        <p:txBody>
          <a:bodyPr wrap="square">
            <a:spAutoFit/>
          </a:bodyPr>
          <a:lstStyle/>
          <a:p>
            <a:r>
              <a:rPr lang="ru-RU" sz="2800" dirty="0" smtClean="0">
                <a:solidFill>
                  <a:schemeClr val="bg1"/>
                </a:solidFill>
              </a:rPr>
              <a:t>Научные публикации</a:t>
            </a:r>
            <a:endParaRPr lang="ru-RU" sz="2800" dirty="0">
              <a:solidFill>
                <a:schemeClr val="bg1"/>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1520" y="1491630"/>
            <a:ext cx="2011925"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idx="1"/>
          </p:nvPr>
        </p:nvSpPr>
        <p:spPr>
          <a:xfrm>
            <a:off x="2263445" y="1407428"/>
            <a:ext cx="6701043" cy="3540586"/>
          </a:xfrm>
          <a:solidFill>
            <a:schemeClr val="bg1">
              <a:alpha val="50000"/>
            </a:schemeClr>
          </a:solidFill>
        </p:spPr>
        <p:txBody>
          <a:bodyPr>
            <a:normAutofit fontScale="47500" lnSpcReduction="20000"/>
          </a:bodyPr>
          <a:lstStyle/>
          <a:p>
            <a:pPr marL="0" indent="361950" algn="just">
              <a:buNone/>
            </a:pPr>
            <a:r>
              <a:rPr lang="ru-RU" sz="2500" dirty="0" smtClean="0">
                <a:latin typeface="+mj-lt"/>
              </a:rPr>
              <a:t>В сентябре 2015 г. в журнале </a:t>
            </a:r>
            <a:r>
              <a:rPr lang="ru-RU" sz="2500" dirty="0">
                <a:latin typeface="+mj-lt"/>
              </a:rPr>
              <a:t>PERMAFROST AND PERIGLACIAL PROCESSES </a:t>
            </a:r>
            <a:r>
              <a:rPr lang="ru-RU" sz="2500" dirty="0" smtClean="0">
                <a:latin typeface="+mj-lt"/>
              </a:rPr>
              <a:t>в США</a:t>
            </a:r>
            <a:r>
              <a:rPr lang="ru-RU" sz="2500" dirty="0" smtClean="0">
                <a:solidFill>
                  <a:srgbClr val="073E87"/>
                </a:solidFill>
              </a:rPr>
              <a:t> </a:t>
            </a:r>
            <a:r>
              <a:rPr lang="ru-RU" sz="2500" dirty="0" smtClean="0">
                <a:latin typeface="+mj-lt"/>
              </a:rPr>
              <a:t>(</a:t>
            </a:r>
            <a:r>
              <a:rPr lang="ru-RU" sz="2500" dirty="0">
                <a:latin typeface="+mj-lt"/>
              </a:rPr>
              <a:t>IF – 3.049) опубликована </a:t>
            </a:r>
            <a:r>
              <a:rPr lang="ru-RU" sz="2500" dirty="0" smtClean="0">
                <a:latin typeface="+mj-lt"/>
              </a:rPr>
              <a:t>монография международного коллектива исследователей</a:t>
            </a:r>
            <a:r>
              <a:rPr lang="ru-RU" sz="2500" dirty="0">
                <a:latin typeface="+mj-lt"/>
              </a:rPr>
              <a:t>  </a:t>
            </a:r>
            <a:r>
              <a:rPr lang="ru-RU" sz="2500" b="1" dirty="0">
                <a:latin typeface="+mj-lt"/>
              </a:rPr>
              <a:t>«Палеоэкологическая интерпретация залегания </a:t>
            </a:r>
            <a:r>
              <a:rPr lang="ru-RU" sz="2500" b="1" dirty="0" err="1">
                <a:latin typeface="+mj-lt"/>
              </a:rPr>
              <a:t>едомного</a:t>
            </a:r>
            <a:r>
              <a:rPr lang="ru-RU" sz="2500" b="1" dirty="0">
                <a:latin typeface="+mj-lt"/>
              </a:rPr>
              <a:t> ила (ледовый комплекс) как лесса холодного климата, </a:t>
            </a:r>
            <a:r>
              <a:rPr lang="ru-RU" sz="2500" b="1" dirty="0" err="1">
                <a:latin typeface="+mj-lt"/>
              </a:rPr>
              <a:t>Дуванный</a:t>
            </a:r>
            <a:r>
              <a:rPr lang="ru-RU" sz="2500" b="1" dirty="0">
                <a:latin typeface="+mj-lt"/>
              </a:rPr>
              <a:t> Яр, Северо-Восточная Сибирь»</a:t>
            </a:r>
            <a:r>
              <a:rPr lang="ru-RU" sz="2500" dirty="0">
                <a:latin typeface="+mj-lt"/>
              </a:rPr>
              <a:t>, по итогам исследований </a:t>
            </a:r>
            <a:r>
              <a:rPr lang="ru-RU" sz="2500" dirty="0" err="1">
                <a:latin typeface="+mj-lt"/>
              </a:rPr>
              <a:t>едомных</a:t>
            </a:r>
            <a:r>
              <a:rPr lang="ru-RU" sz="2500" dirty="0">
                <a:latin typeface="+mj-lt"/>
              </a:rPr>
              <a:t> отложений в низовьях р. Колыма (</a:t>
            </a:r>
            <a:r>
              <a:rPr lang="ru-RU" sz="2500" dirty="0" err="1">
                <a:latin typeface="+mj-lt"/>
              </a:rPr>
              <a:t>Нижнеколымский</a:t>
            </a:r>
            <a:r>
              <a:rPr lang="ru-RU" sz="2500" dirty="0">
                <a:latin typeface="+mj-lt"/>
              </a:rPr>
              <a:t> улус РС (Я</a:t>
            </a:r>
            <a:r>
              <a:rPr lang="ru-RU" sz="2500" dirty="0" smtClean="0">
                <a:latin typeface="+mj-lt"/>
              </a:rPr>
              <a:t>). В составе  авторов </a:t>
            </a:r>
            <a:r>
              <a:rPr lang="ru-RU" sz="2500" dirty="0" err="1" smtClean="0">
                <a:latin typeface="+mj-lt"/>
              </a:rPr>
              <a:t>П.П.Данилов</a:t>
            </a:r>
            <a:r>
              <a:rPr lang="ru-RU" sz="2500" dirty="0" smtClean="0">
                <a:latin typeface="+mj-lt"/>
              </a:rPr>
              <a:t> и </a:t>
            </a:r>
            <a:r>
              <a:rPr lang="ru-RU" sz="2500" dirty="0" err="1" smtClean="0">
                <a:latin typeface="+mj-lt"/>
              </a:rPr>
              <a:t>Г.Н.Саввинов</a:t>
            </a:r>
            <a:r>
              <a:rPr lang="ru-RU" sz="2500" dirty="0" smtClean="0">
                <a:latin typeface="arial"/>
              </a:rPr>
              <a:t>.</a:t>
            </a:r>
          </a:p>
          <a:p>
            <a:pPr marL="0" indent="361950" algn="just">
              <a:buNone/>
            </a:pPr>
            <a:r>
              <a:rPr lang="ru-RU" sz="2500" dirty="0" smtClean="0"/>
              <a:t>В монографии  </a:t>
            </a:r>
            <a:r>
              <a:rPr lang="ru-RU" sz="2500" dirty="0"/>
              <a:t>развивается  концептуальная модель осаждения ила и  формирования </a:t>
            </a:r>
            <a:r>
              <a:rPr lang="ru-RU" sz="2500" dirty="0" err="1"/>
              <a:t>едомы</a:t>
            </a:r>
            <a:r>
              <a:rPr lang="ru-RU" sz="2500" dirty="0"/>
              <a:t> в северных приполярных регионах в течение позднего плейстоцена. Это основано на изучении в 2009 году стратотипа </a:t>
            </a:r>
            <a:r>
              <a:rPr lang="ru-RU" sz="2500" dirty="0" err="1"/>
              <a:t>едомы</a:t>
            </a:r>
            <a:r>
              <a:rPr lang="ru-RU" sz="2500" dirty="0"/>
              <a:t> «</a:t>
            </a:r>
            <a:r>
              <a:rPr lang="ru-RU" sz="2500" dirty="0" err="1"/>
              <a:t>Дуванный</a:t>
            </a:r>
            <a:r>
              <a:rPr lang="ru-RU" sz="2500" dirty="0"/>
              <a:t> Яр», на нижней Колыме в Северной Якутии, и дополняется наблюдениями в других местах Колымской низменности начиная с 1970 года. Авторами реконструирован холодный климат лёссового  региона на севере Сибири, который формирует часть огромного пространства криолитозоны и простирается от северо-западной Европы по Северной Азии до северо-запада Северной Америки. </a:t>
            </a:r>
          </a:p>
          <a:p>
            <a:pPr marL="0" indent="361950" algn="just">
              <a:buNone/>
            </a:pPr>
            <a:r>
              <a:rPr lang="ru-RU" sz="2500" dirty="0" smtClean="0"/>
              <a:t>Проверены </a:t>
            </a:r>
            <a:r>
              <a:rPr lang="ru-RU" sz="2500" dirty="0"/>
              <a:t>три гипотезы, касающиеся процессов и экологических условий осаждения ила на </a:t>
            </a:r>
            <a:r>
              <a:rPr lang="ru-RU" sz="2500" dirty="0" err="1"/>
              <a:t>Дуванном</a:t>
            </a:r>
            <a:r>
              <a:rPr lang="ru-RU" sz="2500" dirty="0"/>
              <a:t> Яру. Аллювиально-озерная гипотеза и гипотеза полигенная, обе  со скидкой на осадочные, геокриологические и палеоэкологические основания. Но только лессовая гипотеза обеспечивает  разумное объяснение для учета основной массы </a:t>
            </a:r>
            <a:r>
              <a:rPr lang="ru-RU" sz="2500" dirty="0" err="1"/>
              <a:t>едомных</a:t>
            </a:r>
            <a:r>
              <a:rPr lang="ru-RU" sz="2500" dirty="0"/>
              <a:t> илов на этом местонахождении. Поддержка лессовой интерпретации </a:t>
            </a:r>
            <a:r>
              <a:rPr lang="ru-RU" sz="2500" dirty="0" err="1"/>
              <a:t>седиментологических</a:t>
            </a:r>
            <a:r>
              <a:rPr lang="ru-RU" sz="2500" dirty="0"/>
              <a:t> и геокриологических процессов показывает сходство между лёссами </a:t>
            </a:r>
            <a:r>
              <a:rPr lang="ru-RU" sz="2500" dirty="0" err="1"/>
              <a:t>Дуванного</a:t>
            </a:r>
            <a:r>
              <a:rPr lang="ru-RU" sz="2500" dirty="0"/>
              <a:t> Яра (Северо-Восточная Сибирь, Россия), Центральной и Северной Аляски, Клондайк (Юкон, Канада), Западной и Центральной Сибири, а также Северо-Западной Европы.</a:t>
            </a:r>
          </a:p>
          <a:p>
            <a:endParaRPr lang="ru-RU" dirty="0"/>
          </a:p>
        </p:txBody>
      </p:sp>
      <p:sp>
        <p:nvSpPr>
          <p:cNvPr id="7" name="Прямоугольник 6"/>
          <p:cNvSpPr/>
          <p:nvPr/>
        </p:nvSpPr>
        <p:spPr>
          <a:xfrm>
            <a:off x="258763" y="701283"/>
            <a:ext cx="8568952" cy="646331"/>
          </a:xfrm>
          <a:prstGeom prst="rect">
            <a:avLst/>
          </a:prstGeom>
        </p:spPr>
        <p:txBody>
          <a:bodyPr wrap="square">
            <a:spAutoFit/>
          </a:bodyPr>
          <a:lstStyle/>
          <a:p>
            <a:pPr lvl="0" indent="361950" algn="just">
              <a:spcBef>
                <a:spcPct val="20000"/>
              </a:spcBef>
              <a:buClr>
                <a:srgbClr val="31B6FD"/>
              </a:buClr>
              <a:buSzPct val="100000"/>
            </a:pPr>
            <a:r>
              <a:rPr lang="en-US" sz="900" i="1" dirty="0"/>
              <a:t>Julian B. </a:t>
            </a:r>
            <a:r>
              <a:rPr lang="en-US" sz="900" i="1" dirty="0" err="1"/>
              <a:t>Murton</a:t>
            </a:r>
            <a:r>
              <a:rPr lang="en-US" sz="900" i="1" dirty="0"/>
              <a:t>, Tomasz Goslar, Mary E. Edward, Mark D. Bateman, </a:t>
            </a:r>
            <a:r>
              <a:rPr lang="en-US" sz="900" i="1" dirty="0" err="1"/>
              <a:t>Petr</a:t>
            </a:r>
            <a:r>
              <a:rPr lang="en-US" sz="900" i="1" dirty="0"/>
              <a:t> P. </a:t>
            </a:r>
            <a:r>
              <a:rPr lang="en-US" sz="900" i="1" dirty="0" err="1"/>
              <a:t>Danilov</a:t>
            </a:r>
            <a:r>
              <a:rPr lang="en-US" sz="900" i="1" dirty="0"/>
              <a:t> , </a:t>
            </a:r>
            <a:r>
              <a:rPr lang="en-US" sz="900" i="1" dirty="0" err="1"/>
              <a:t>Grigoriy</a:t>
            </a:r>
            <a:r>
              <a:rPr lang="en-US" sz="900" i="1" dirty="0"/>
              <a:t> </a:t>
            </a:r>
            <a:r>
              <a:rPr lang="en-US" sz="900" i="1" dirty="0" err="1"/>
              <a:t>N.Savvinov</a:t>
            </a:r>
            <a:r>
              <a:rPr lang="en-US" sz="900" i="1" dirty="0"/>
              <a:t>, </a:t>
            </a:r>
            <a:r>
              <a:rPr lang="en-US" sz="900" i="1" dirty="0" err="1"/>
              <a:t>Stanislav</a:t>
            </a:r>
            <a:r>
              <a:rPr lang="en-US" sz="900" i="1" dirty="0"/>
              <a:t> V. </a:t>
            </a:r>
            <a:r>
              <a:rPr lang="en-US" sz="900" i="1" dirty="0" err="1"/>
              <a:t>Gubin</a:t>
            </a:r>
            <a:r>
              <a:rPr lang="en-US" sz="900" i="1" dirty="0"/>
              <a:t>, </a:t>
            </a:r>
            <a:r>
              <a:rPr lang="en-US" sz="900" i="1" dirty="0" err="1"/>
              <a:t>Bassam</a:t>
            </a:r>
            <a:r>
              <a:rPr lang="en-US" sz="900" i="1" dirty="0"/>
              <a:t> </a:t>
            </a:r>
            <a:r>
              <a:rPr lang="en-US" sz="900" i="1" dirty="0" err="1"/>
              <a:t>Ghaleb</a:t>
            </a:r>
            <a:r>
              <a:rPr lang="en-US" sz="900" i="1" dirty="0"/>
              <a:t>, James Haile, Mikhail </a:t>
            </a:r>
            <a:r>
              <a:rPr lang="en-US" sz="900" i="1" dirty="0" err="1"/>
              <a:t>Kanevskiy</a:t>
            </a:r>
            <a:r>
              <a:rPr lang="en-US" sz="900" i="1" dirty="0"/>
              <a:t>, Anatoly V. </a:t>
            </a:r>
            <a:r>
              <a:rPr lang="en-US" sz="900" i="1" dirty="0" err="1"/>
              <a:t>Lozhkin</a:t>
            </a:r>
            <a:r>
              <a:rPr lang="en-US" sz="900" i="1" dirty="0"/>
              <a:t> , Alexei V. </a:t>
            </a:r>
            <a:r>
              <a:rPr lang="en-US" sz="900" i="1" dirty="0" err="1"/>
              <a:t>Lupachev</a:t>
            </a:r>
            <a:r>
              <a:rPr lang="en-US" sz="900" i="1" dirty="0"/>
              <a:t>, Della K. </a:t>
            </a:r>
            <a:r>
              <a:rPr lang="en-US" sz="900" i="1" dirty="0" err="1"/>
              <a:t>Murton</a:t>
            </a:r>
            <a:r>
              <a:rPr lang="en-US" sz="900" i="1" dirty="0"/>
              <a:t>, Yuri </a:t>
            </a:r>
            <a:r>
              <a:rPr lang="en-US" sz="900" i="1" dirty="0" err="1"/>
              <a:t>Shur</a:t>
            </a:r>
            <a:r>
              <a:rPr lang="en-US" sz="900" i="1" dirty="0"/>
              <a:t>, Alexei </a:t>
            </a:r>
            <a:r>
              <a:rPr lang="en-US" sz="900" i="1" dirty="0" err="1"/>
              <a:t>Tikhonov</a:t>
            </a:r>
            <a:r>
              <a:rPr lang="en-US" sz="900" i="1" dirty="0"/>
              <a:t>, </a:t>
            </a:r>
            <a:r>
              <a:rPr lang="en-US" sz="900" i="1" dirty="0" err="1"/>
              <a:t>Alla</a:t>
            </a:r>
            <a:r>
              <a:rPr lang="en-US" sz="900" i="1" dirty="0"/>
              <a:t> C. </a:t>
            </a:r>
            <a:r>
              <a:rPr lang="en-US" sz="900" i="1" dirty="0" err="1"/>
              <a:t>Vasil’chuk</a:t>
            </a:r>
            <a:r>
              <a:rPr lang="en-US" sz="900" i="1" dirty="0"/>
              <a:t>, </a:t>
            </a:r>
            <a:r>
              <a:rPr lang="en-US" sz="900" i="1" dirty="0" err="1"/>
              <a:t>Yurij</a:t>
            </a:r>
            <a:r>
              <a:rPr lang="en-US" sz="900" i="1" dirty="0"/>
              <a:t> K. </a:t>
            </a:r>
            <a:r>
              <a:rPr lang="en-US" sz="900" i="1" dirty="0" err="1"/>
              <a:t>Vasil’chuk</a:t>
            </a:r>
            <a:r>
              <a:rPr lang="en-US" sz="900" i="1" dirty="0"/>
              <a:t>, Stephen A. </a:t>
            </a:r>
            <a:r>
              <a:rPr lang="en-US" sz="900" i="1" dirty="0" err="1"/>
              <a:t>Wolfer</a:t>
            </a:r>
            <a:r>
              <a:rPr lang="en-US" sz="900" i="1" dirty="0"/>
              <a:t>. </a:t>
            </a:r>
            <a:r>
              <a:rPr lang="en-US" sz="900" b="1" i="1" dirty="0" err="1"/>
              <a:t>Palaeoenvironmental</a:t>
            </a:r>
            <a:r>
              <a:rPr lang="en-US" sz="900" b="1" i="1" dirty="0"/>
              <a:t> Interpretation of </a:t>
            </a:r>
            <a:r>
              <a:rPr lang="en-US" sz="900" b="1" i="1" dirty="0" err="1"/>
              <a:t>Yedoma</a:t>
            </a:r>
            <a:r>
              <a:rPr lang="en-US" sz="900" b="1" i="1" dirty="0"/>
              <a:t> Silt (Ice Complex) Deposition as Cold-Climate Loess, </a:t>
            </a:r>
            <a:r>
              <a:rPr lang="en-US" sz="900" b="1" i="1" dirty="0" err="1"/>
              <a:t>Duvanny</a:t>
            </a:r>
            <a:r>
              <a:rPr lang="en-US" sz="900" b="1" i="1" dirty="0"/>
              <a:t> </a:t>
            </a:r>
            <a:r>
              <a:rPr lang="en-US" sz="900" b="1" i="1" dirty="0" err="1"/>
              <a:t>Yar</a:t>
            </a:r>
            <a:r>
              <a:rPr lang="en-US" sz="900" b="1" i="1" dirty="0"/>
              <a:t>, Northeast Siberia </a:t>
            </a:r>
            <a:r>
              <a:rPr lang="en-US" sz="900" i="1" dirty="0"/>
              <a:t>// PERMAFROST AND PERIGLACIAL PROCESSES. Permafrost and </a:t>
            </a:r>
            <a:r>
              <a:rPr lang="en-US" sz="900" i="1" dirty="0" err="1"/>
              <a:t>Periglac</a:t>
            </a:r>
            <a:r>
              <a:rPr lang="en-US" sz="900" i="1" dirty="0"/>
              <a:t>. Process. 26: 208–288 (2015).Published online in Wiley Online Library (wileyonlinelibrary.com) DOI: 10.1002/ppp.1843 (IF – 3.049)</a:t>
            </a:r>
            <a:r>
              <a:rPr lang="en-US" sz="900" dirty="0"/>
              <a:t> </a:t>
            </a:r>
            <a:r>
              <a:rPr lang="ru-RU" sz="900" dirty="0"/>
              <a:t>зарегистрирована в базе данных «</a:t>
            </a:r>
            <a:r>
              <a:rPr lang="en-US" sz="900" dirty="0" err="1"/>
              <a:t>WoS</a:t>
            </a:r>
            <a:r>
              <a:rPr lang="en-US" sz="900" dirty="0"/>
              <a:t>».</a:t>
            </a:r>
          </a:p>
        </p:txBody>
      </p:sp>
    </p:spTree>
    <p:extLst>
      <p:ext uri="{BB962C8B-B14F-4D97-AF65-F5344CB8AC3E}">
        <p14:creationId xmlns:p14="http://schemas.microsoft.com/office/powerpoint/2010/main" val="34688693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26</a:t>
            </a:fld>
            <a:endParaRPr lang="ru-RU" dirty="0">
              <a:solidFill>
                <a:srgbClr val="073E87"/>
              </a:solidFill>
            </a:endParaRPr>
          </a:p>
        </p:txBody>
      </p:sp>
      <p:pic>
        <p:nvPicPr>
          <p:cNvPr id="5" name="Picture 2" descr="C:\Documents and Settings\Администратор\Мои документы\Верхоянская лошадь\Изображение 02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7504" y="51470"/>
            <a:ext cx="2324307" cy="1259900"/>
          </a:xfrm>
          <a:prstGeom prst="rect">
            <a:avLst/>
          </a:prstGeom>
          <a:noFill/>
          <a:ln w="9525">
            <a:noFill/>
            <a:miter lim="800000"/>
            <a:headEnd/>
            <a:tailEnd/>
          </a:ln>
        </p:spPr>
      </p:pic>
      <p:pic>
        <p:nvPicPr>
          <p:cNvPr id="6" name="Picture 2" descr="G:\лошадь древ.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729" y="1462947"/>
            <a:ext cx="1295400" cy="11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9552" y="3414239"/>
            <a:ext cx="1538348" cy="110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Прямая со стрелкой 7"/>
          <p:cNvCxnSpPr/>
          <p:nvPr/>
        </p:nvCxnSpPr>
        <p:spPr>
          <a:xfrm>
            <a:off x="569041" y="3019430"/>
            <a:ext cx="576801" cy="333379"/>
          </a:xfrm>
          <a:prstGeom prst="straightConnector1">
            <a:avLst/>
          </a:prstGeom>
          <a:ln w="38100">
            <a:tailEnd type="arrow"/>
          </a:ln>
        </p:spPr>
        <p:style>
          <a:lnRef idx="1">
            <a:schemeClr val="accent6"/>
          </a:lnRef>
          <a:fillRef idx="0">
            <a:schemeClr val="accent6"/>
          </a:fillRef>
          <a:effectRef idx="0">
            <a:schemeClr val="accent6"/>
          </a:effectRef>
          <a:fontRef idx="minor">
            <a:schemeClr val="tx1"/>
          </a:fontRef>
        </p:style>
      </p:cxnSp>
      <p:sp>
        <p:nvSpPr>
          <p:cNvPr id="9" name="TextBox 9"/>
          <p:cNvSpPr txBox="1">
            <a:spLocks noChangeArrowheads="1"/>
          </p:cNvSpPr>
          <p:nvPr/>
        </p:nvSpPr>
        <p:spPr bwMode="auto">
          <a:xfrm>
            <a:off x="0" y="2725599"/>
            <a:ext cx="17148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r>
              <a:rPr lang="ru-RU" altLang="ru-RU" sz="900" dirty="0">
                <a:solidFill>
                  <a:prstClr val="black"/>
                </a:solidFill>
              </a:rPr>
              <a:t>Ископаемая плейстоценовая лошадь</a:t>
            </a:r>
          </a:p>
        </p:txBody>
      </p:sp>
      <p:sp>
        <p:nvSpPr>
          <p:cNvPr id="10" name="TextBox 10"/>
          <p:cNvSpPr txBox="1">
            <a:spLocks noChangeArrowheads="1"/>
          </p:cNvSpPr>
          <p:nvPr/>
        </p:nvSpPr>
        <p:spPr bwMode="auto">
          <a:xfrm>
            <a:off x="179512" y="4522818"/>
            <a:ext cx="21661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r>
              <a:rPr lang="ru-RU" altLang="ru-RU" sz="900" dirty="0">
                <a:solidFill>
                  <a:prstClr val="black"/>
                </a:solidFill>
              </a:rPr>
              <a:t>Современная </a:t>
            </a:r>
          </a:p>
          <a:p>
            <a:pPr algn="ctr" defTabSz="685800" eaLnBrk="1" hangingPunct="1"/>
            <a:r>
              <a:rPr lang="ru-RU" altLang="ru-RU" sz="900" dirty="0">
                <a:solidFill>
                  <a:prstClr val="black"/>
                </a:solidFill>
              </a:rPr>
              <a:t>якутская лошадь</a:t>
            </a:r>
          </a:p>
        </p:txBody>
      </p:sp>
      <p:sp>
        <p:nvSpPr>
          <p:cNvPr id="11" name="TextBox 11"/>
          <p:cNvSpPr txBox="1">
            <a:spLocks noChangeArrowheads="1"/>
          </p:cNvSpPr>
          <p:nvPr/>
        </p:nvSpPr>
        <p:spPr bwMode="auto">
          <a:xfrm>
            <a:off x="1475656" y="2758153"/>
            <a:ext cx="17148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r>
              <a:rPr lang="ru-RU" altLang="ru-RU" sz="900" dirty="0" err="1" smtClean="0">
                <a:solidFill>
                  <a:prstClr val="black"/>
                </a:solidFill>
              </a:rPr>
              <a:t>Центральноазиатская</a:t>
            </a:r>
            <a:r>
              <a:rPr lang="ru-RU" altLang="ru-RU" sz="900" dirty="0" smtClean="0">
                <a:solidFill>
                  <a:prstClr val="black"/>
                </a:solidFill>
              </a:rPr>
              <a:t> лошадь</a:t>
            </a:r>
            <a:endParaRPr lang="ru-RU" altLang="ru-RU" sz="900" dirty="0">
              <a:solidFill>
                <a:prstClr val="black"/>
              </a:solidFill>
            </a:endParaRPr>
          </a:p>
        </p:txBody>
      </p:sp>
      <p:sp>
        <p:nvSpPr>
          <p:cNvPr id="13" name="Умножение 12"/>
          <p:cNvSpPr/>
          <p:nvPr/>
        </p:nvSpPr>
        <p:spPr>
          <a:xfrm>
            <a:off x="695736" y="3065846"/>
            <a:ext cx="323412" cy="240548"/>
          </a:xfrm>
          <a:prstGeom prst="mathMultiply">
            <a:avLst/>
          </a:prstGeom>
          <a:solidFill>
            <a:srgbClr val="FF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400">
              <a:ln w="19050">
                <a:solidFill>
                  <a:prstClr val="black"/>
                </a:solidFill>
              </a:ln>
              <a:solidFill>
                <a:prstClr val="white"/>
              </a:solidFill>
            </a:endParaRPr>
          </a:p>
        </p:txBody>
      </p:sp>
      <p:pic>
        <p:nvPicPr>
          <p:cNvPr id="14" name="Picture 2" descr="меня и мою лошадь"/>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691680" y="1462947"/>
            <a:ext cx="1618181" cy="1212242"/>
          </a:xfrm>
          <a:prstGeom prst="rect">
            <a:avLst/>
          </a:prstGeom>
          <a:noFill/>
          <a:extLst>
            <a:ext uri="{909E8E84-426E-40DD-AFC4-6F175D3DCCD1}">
              <a14:hiddenFill xmlns:a14="http://schemas.microsoft.com/office/drawing/2010/main">
                <a:solidFill>
                  <a:srgbClr val="FFFFFF"/>
                </a:solidFill>
              </a14:hiddenFill>
            </a:ext>
          </a:extLst>
        </p:spPr>
      </p:pic>
      <p:pic>
        <p:nvPicPr>
          <p:cNvPr id="15" name="Рисунок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51720" y="3161229"/>
            <a:ext cx="1310044" cy="1418885"/>
          </a:xfrm>
          <a:prstGeom prst="rect">
            <a:avLst/>
          </a:prstGeom>
        </p:spPr>
      </p:pic>
      <p:pic>
        <p:nvPicPr>
          <p:cNvPr id="16" name="Рисунок 1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513298" y="51470"/>
            <a:ext cx="1050590" cy="1259900"/>
          </a:xfrm>
          <a:prstGeom prst="rect">
            <a:avLst/>
          </a:prstGeom>
        </p:spPr>
      </p:pic>
      <p:pic>
        <p:nvPicPr>
          <p:cNvPr id="17" name="Picture 3" descr="C:\Users\PC-HP\Documents\Семён\PNAS.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4283968" y="43916"/>
            <a:ext cx="4062755" cy="2365909"/>
          </a:xfrm>
          <a:prstGeom prst="rect">
            <a:avLst/>
          </a:prstGeom>
          <a:noFill/>
        </p:spPr>
      </p:pic>
      <p:sp>
        <p:nvSpPr>
          <p:cNvPr id="2" name="Прямоугольник 1"/>
          <p:cNvSpPr/>
          <p:nvPr/>
        </p:nvSpPr>
        <p:spPr>
          <a:xfrm>
            <a:off x="3272133" y="2548789"/>
            <a:ext cx="5726635" cy="2031325"/>
          </a:xfrm>
          <a:prstGeom prst="rect">
            <a:avLst/>
          </a:prstGeom>
          <a:noFill/>
        </p:spPr>
        <p:txBody>
          <a:bodyPr wrap="square">
            <a:spAutoFit/>
          </a:bodyPr>
          <a:lstStyle/>
          <a:p>
            <a:pPr indent="266700" algn="just"/>
            <a:r>
              <a:rPr lang="ru-RU" sz="1050" dirty="0" smtClean="0">
                <a:solidFill>
                  <a:schemeClr val="tx2"/>
                </a:solidFill>
              </a:rPr>
              <a:t>В </a:t>
            </a:r>
            <a:r>
              <a:rPr lang="en-US" sz="1050" dirty="0" smtClean="0">
                <a:solidFill>
                  <a:schemeClr val="tx2"/>
                </a:solidFill>
              </a:rPr>
              <a:t>2015 </a:t>
            </a:r>
            <a:r>
              <a:rPr lang="ru-RU" sz="1050" dirty="0" smtClean="0">
                <a:solidFill>
                  <a:schemeClr val="tx2"/>
                </a:solidFill>
              </a:rPr>
              <a:t>г. в высокорейтинговом международном журнале </a:t>
            </a:r>
            <a:r>
              <a:rPr lang="en-US" sz="1050" dirty="0" smtClean="0">
                <a:solidFill>
                  <a:schemeClr val="tx2"/>
                </a:solidFill>
              </a:rPr>
              <a:t>PNAS</a:t>
            </a:r>
            <a:r>
              <a:rPr lang="ru-RU" sz="1050" dirty="0" smtClean="0">
                <a:solidFill>
                  <a:schemeClr val="tx2"/>
                </a:solidFill>
              </a:rPr>
              <a:t> (</a:t>
            </a:r>
            <a:r>
              <a:rPr lang="en-US" sz="1050" dirty="0" smtClean="0">
                <a:solidFill>
                  <a:schemeClr val="tx2"/>
                </a:solidFill>
              </a:rPr>
              <a:t>IF-9</a:t>
            </a:r>
            <a:r>
              <a:rPr lang="ru-RU" sz="1050" dirty="0" smtClean="0">
                <a:solidFill>
                  <a:schemeClr val="tx2"/>
                </a:solidFill>
              </a:rPr>
              <a:t>,7) вышла </a:t>
            </a:r>
            <a:r>
              <a:rPr lang="ru-RU" sz="1050" dirty="0">
                <a:solidFill>
                  <a:schemeClr val="tx2"/>
                </a:solidFill>
              </a:rPr>
              <a:t>статья </a:t>
            </a:r>
            <a:r>
              <a:rPr lang="ru-RU" sz="1050" dirty="0" smtClean="0">
                <a:solidFill>
                  <a:schemeClr val="tx2"/>
                </a:solidFill>
              </a:rPr>
              <a:t>с участием Григорьева С.Е. </a:t>
            </a:r>
            <a:r>
              <a:rPr lang="ru-RU" sz="1050" b="1" dirty="0" smtClean="0">
                <a:solidFill>
                  <a:schemeClr val="tx2"/>
                </a:solidFill>
              </a:rPr>
              <a:t>«Определение </a:t>
            </a:r>
            <a:r>
              <a:rPr lang="ru-RU" sz="1050" b="1" dirty="0">
                <a:solidFill>
                  <a:schemeClr val="tx2"/>
                </a:solidFill>
              </a:rPr>
              <a:t>происхождения </a:t>
            </a:r>
            <a:r>
              <a:rPr lang="ru-RU" sz="1050" b="1" dirty="0" smtClean="0">
                <a:solidFill>
                  <a:schemeClr val="tx2"/>
                </a:solidFill>
              </a:rPr>
              <a:t>якутской лошади </a:t>
            </a:r>
            <a:r>
              <a:rPr lang="ru-RU" sz="1050" b="1" dirty="0">
                <a:solidFill>
                  <a:schemeClr val="tx2"/>
                </a:solidFill>
              </a:rPr>
              <a:t>и </a:t>
            </a:r>
            <a:r>
              <a:rPr lang="ru-RU" sz="1050" b="1" dirty="0" smtClean="0">
                <a:solidFill>
                  <a:schemeClr val="tx2"/>
                </a:solidFill>
              </a:rPr>
              <a:t>генетической основы их </a:t>
            </a:r>
            <a:r>
              <a:rPr lang="ru-RU" sz="1050" b="1" dirty="0">
                <a:solidFill>
                  <a:schemeClr val="tx2"/>
                </a:solidFill>
              </a:rPr>
              <a:t>быстрой адаптации к </a:t>
            </a:r>
            <a:r>
              <a:rPr lang="ru-RU" sz="1050" b="1" dirty="0" smtClean="0">
                <a:solidFill>
                  <a:schemeClr val="tx2"/>
                </a:solidFill>
              </a:rPr>
              <a:t>субарктическим условиям»</a:t>
            </a:r>
            <a:r>
              <a:rPr lang="ru-RU" sz="1050" dirty="0" smtClean="0">
                <a:solidFill>
                  <a:schemeClr val="tx2"/>
                </a:solidFill>
              </a:rPr>
              <a:t>.</a:t>
            </a:r>
          </a:p>
          <a:p>
            <a:pPr indent="266700" algn="just"/>
            <a:r>
              <a:rPr lang="ru-RU" sz="1050" dirty="0" smtClean="0">
                <a:solidFill>
                  <a:schemeClr val="tx2"/>
                </a:solidFill>
              </a:rPr>
              <a:t>Лошади </a:t>
            </a:r>
            <a:r>
              <a:rPr lang="ru-RU" sz="1050" dirty="0">
                <a:solidFill>
                  <a:schemeClr val="tx2"/>
                </a:solidFill>
              </a:rPr>
              <a:t>Пржевальского, уроженцы азиатских степей, являются последними дикими лошадями. В настоящее время их существование находится под угрозой и только двенадцать диких животных существуют в природе</a:t>
            </a:r>
            <a:r>
              <a:rPr lang="ru-RU" sz="1050" dirty="0" smtClean="0">
                <a:solidFill>
                  <a:schemeClr val="tx2"/>
                </a:solidFill>
              </a:rPr>
              <a:t>. Были </a:t>
            </a:r>
            <a:r>
              <a:rPr lang="ru-RU" sz="1050" dirty="0" err="1" smtClean="0">
                <a:solidFill>
                  <a:schemeClr val="tx2"/>
                </a:solidFill>
              </a:rPr>
              <a:t>секвенированы</a:t>
            </a:r>
            <a:r>
              <a:rPr lang="ru-RU" sz="1050" dirty="0" smtClean="0">
                <a:solidFill>
                  <a:schemeClr val="tx2"/>
                </a:solidFill>
              </a:rPr>
              <a:t> </a:t>
            </a:r>
            <a:r>
              <a:rPr lang="ru-RU" sz="1050" dirty="0">
                <a:solidFill>
                  <a:schemeClr val="tx2"/>
                </a:solidFill>
              </a:rPr>
              <a:t>геномы из одиннадцати  особей представляющих все учредительные клоны, а также геномы из пяти исторических образцов от конца 1800-х-до начала 1900-х годов, в том числе </a:t>
            </a:r>
            <a:r>
              <a:rPr lang="ru-RU" sz="1050" dirty="0" err="1">
                <a:solidFill>
                  <a:schemeClr val="tx2"/>
                </a:solidFill>
              </a:rPr>
              <a:t>голотипа</a:t>
            </a:r>
            <a:r>
              <a:rPr lang="ru-RU" sz="1050" dirty="0">
                <a:solidFill>
                  <a:schemeClr val="tx2"/>
                </a:solidFill>
              </a:rPr>
              <a:t>. Эти геномы сравнивались с 28 одомашненными лошадьми. </a:t>
            </a:r>
            <a:r>
              <a:rPr lang="ru-RU" sz="1050" dirty="0" smtClean="0">
                <a:solidFill>
                  <a:schemeClr val="tx2"/>
                </a:solidFill>
              </a:rPr>
              <a:t>Обнаружено, </a:t>
            </a:r>
            <a:r>
              <a:rPr lang="ru-RU" sz="1050" dirty="0">
                <a:solidFill>
                  <a:schemeClr val="tx2"/>
                </a:solidFill>
              </a:rPr>
              <a:t>что локусы показывают большую генетическую дифференциацию между домашними лошадьми и лошадью Пржевальского </a:t>
            </a:r>
            <a:r>
              <a:rPr lang="ru-RU" sz="1050" dirty="0" smtClean="0">
                <a:solidFill>
                  <a:schemeClr val="tx2"/>
                </a:solidFill>
              </a:rPr>
              <a:t>Также выявлено, что одомашненные </a:t>
            </a:r>
            <a:r>
              <a:rPr lang="ru-RU" sz="1050" dirty="0">
                <a:solidFill>
                  <a:schemeClr val="tx2"/>
                </a:solidFill>
              </a:rPr>
              <a:t>лошади и лошади Пржевальского представляют собой две различные группы, которые разошлись примерно </a:t>
            </a:r>
            <a:r>
              <a:rPr lang="ru-RU" sz="1050" dirty="0" smtClean="0">
                <a:solidFill>
                  <a:schemeClr val="tx2"/>
                </a:solidFill>
              </a:rPr>
              <a:t>40 000 </a:t>
            </a:r>
            <a:r>
              <a:rPr lang="ru-RU" sz="1050" dirty="0">
                <a:solidFill>
                  <a:schemeClr val="tx2"/>
                </a:solidFill>
              </a:rPr>
              <a:t>лет назад. </a:t>
            </a:r>
          </a:p>
        </p:txBody>
      </p:sp>
      <p:cxnSp>
        <p:nvCxnSpPr>
          <p:cNvPr id="18" name="Прямая со стрелкой 17"/>
          <p:cNvCxnSpPr/>
          <p:nvPr/>
        </p:nvCxnSpPr>
        <p:spPr>
          <a:xfrm flipH="1">
            <a:off x="1619672" y="3085629"/>
            <a:ext cx="575586" cy="267180"/>
          </a:xfrm>
          <a:prstGeom prst="straightConnector1">
            <a:avLst/>
          </a:prstGeom>
          <a:ln w="38100">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953237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547664" y="1347614"/>
            <a:ext cx="7272808" cy="3247008"/>
          </a:xfrm>
          <a:solidFill>
            <a:schemeClr val="bg1">
              <a:alpha val="50000"/>
            </a:schemeClr>
          </a:solidFill>
        </p:spPr>
        <p:txBody>
          <a:bodyPr>
            <a:normAutofit fontScale="62500" lnSpcReduction="20000"/>
          </a:bodyPr>
          <a:lstStyle/>
          <a:p>
            <a:pPr marL="0" indent="0">
              <a:buNone/>
            </a:pPr>
            <a:r>
              <a:rPr lang="ru-RU" dirty="0" smtClean="0"/>
              <a:t>Грант </a:t>
            </a:r>
            <a:r>
              <a:rPr lang="ru-RU" dirty="0" err="1"/>
              <a:t>National</a:t>
            </a:r>
            <a:r>
              <a:rPr lang="ru-RU" dirty="0"/>
              <a:t> </a:t>
            </a:r>
            <a:r>
              <a:rPr lang="ru-RU" dirty="0" err="1"/>
              <a:t>Geographic</a:t>
            </a:r>
            <a:r>
              <a:rPr lang="ru-RU" dirty="0"/>
              <a:t> (</a:t>
            </a:r>
            <a:r>
              <a:rPr lang="ru-RU" dirty="0" err="1"/>
              <a:t>Global</a:t>
            </a:r>
            <a:r>
              <a:rPr lang="ru-RU" dirty="0"/>
              <a:t> </a:t>
            </a:r>
            <a:r>
              <a:rPr lang="ru-RU" dirty="0" err="1"/>
              <a:t>Explorer</a:t>
            </a:r>
            <a:r>
              <a:rPr lang="ru-RU" dirty="0"/>
              <a:t> – </a:t>
            </a:r>
            <a:r>
              <a:rPr lang="ru-RU" dirty="0" err="1"/>
              <a:t>Northern</a:t>
            </a:r>
            <a:r>
              <a:rPr lang="ru-RU" dirty="0"/>
              <a:t> </a:t>
            </a:r>
            <a:r>
              <a:rPr lang="ru-RU" dirty="0" err="1"/>
              <a:t>Europe</a:t>
            </a:r>
            <a:r>
              <a:rPr lang="ru-RU" dirty="0"/>
              <a:t>) – совместно с Бельгийским институтом естественных наук (Брюссель, Бельгия) – Руководитель Федоров С.Е</a:t>
            </a:r>
            <a:r>
              <a:rPr lang="ru-RU" dirty="0" smtClean="0"/>
              <a:t>.</a:t>
            </a:r>
          </a:p>
          <a:p>
            <a:pPr marL="0" indent="0">
              <a:buNone/>
            </a:pPr>
            <a:endParaRPr lang="ru-RU" dirty="0"/>
          </a:p>
          <a:p>
            <a:pPr marL="0" indent="0">
              <a:buNone/>
            </a:pPr>
            <a:r>
              <a:rPr lang="ru-RU" dirty="0"/>
              <a:t>Грант Русского географического общества «Северная Ойкумена», благодаря чему была организована палеонтологическая экспедиция на Новосибирские острова с привлечение ведущих российский ученых и зарубежных студентов</a:t>
            </a:r>
            <a:r>
              <a:rPr lang="ru-RU" dirty="0" smtClean="0"/>
              <a:t>.</a:t>
            </a:r>
          </a:p>
          <a:p>
            <a:pPr marL="0" indent="0">
              <a:buNone/>
            </a:pPr>
            <a:endParaRPr lang="ru-RU" dirty="0"/>
          </a:p>
          <a:p>
            <a:pPr marL="0" indent="0">
              <a:buNone/>
            </a:pPr>
            <a:r>
              <a:rPr lang="ru-RU" dirty="0"/>
              <a:t>Грант </a:t>
            </a:r>
            <a:r>
              <a:rPr lang="ru-RU" dirty="0" smtClean="0"/>
              <a:t>РФФИ </a:t>
            </a:r>
            <a:r>
              <a:rPr lang="ru-RU" dirty="0"/>
              <a:t>(</a:t>
            </a:r>
            <a:r>
              <a:rPr lang="ru-RU" dirty="0" err="1"/>
              <a:t>р_восток_а</a:t>
            </a:r>
            <a:r>
              <a:rPr lang="ru-RU" dirty="0"/>
              <a:t> Региональный конкурс Восток) на тему «Изучение влияния орошения на почву и </a:t>
            </a:r>
            <a:r>
              <a:rPr lang="ru-RU" dirty="0" err="1"/>
              <a:t>биопродуктивность</a:t>
            </a:r>
            <a:r>
              <a:rPr lang="ru-RU" dirty="0"/>
              <a:t> кормовых культур в Центральной Якутии» (2015-2017 гг.). Научный руководитель гранта д.б.н., проф. Саввинов Д.Д</a:t>
            </a:r>
            <a:r>
              <a:rPr lang="ru-RU" dirty="0" smtClean="0"/>
              <a:t>.</a:t>
            </a:r>
          </a:p>
          <a:p>
            <a:pPr marL="0" indent="0">
              <a:buNone/>
            </a:pPr>
            <a:endParaRPr lang="ru-RU" dirty="0"/>
          </a:p>
          <a:p>
            <a:pPr marL="0" indent="0">
              <a:buNone/>
            </a:pPr>
            <a:r>
              <a:rPr lang="ru-RU" dirty="0"/>
              <a:t>Научный сотрудник лаборатории Музей мамонта им. П.А. Лазарева, к.б.н. </a:t>
            </a:r>
            <a:r>
              <a:rPr lang="ru-RU" dirty="0" err="1"/>
              <a:t>Чепрасов</a:t>
            </a:r>
            <a:r>
              <a:rPr lang="ru-RU" dirty="0"/>
              <a:t> М.Ю. стал обладателем Гранта Главы Республики Саха (Якутия) среди молодых ученых.</a:t>
            </a:r>
          </a:p>
          <a:p>
            <a:endParaRPr lang="ru-RU" dirty="0"/>
          </a:p>
        </p:txBody>
      </p:sp>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27</a:t>
            </a:fld>
            <a:endParaRPr lang="ru-RU">
              <a:solidFill>
                <a:srgbClr val="073E87"/>
              </a:solidFill>
            </a:endParaRPr>
          </a:p>
        </p:txBody>
      </p:sp>
      <p:sp>
        <p:nvSpPr>
          <p:cNvPr id="4" name="Заголовок 3"/>
          <p:cNvSpPr>
            <a:spLocks noGrp="1"/>
          </p:cNvSpPr>
          <p:nvPr>
            <p:ph type="title"/>
          </p:nvPr>
        </p:nvSpPr>
        <p:spPr/>
        <p:txBody>
          <a:bodyPr>
            <a:noAutofit/>
          </a:bodyPr>
          <a:lstStyle/>
          <a:p>
            <a:r>
              <a:rPr lang="ru-RU" sz="2000" dirty="0"/>
              <a:t>По итогам проведения </a:t>
            </a:r>
            <a:r>
              <a:rPr lang="ru-RU" sz="2000" dirty="0" smtClean="0"/>
              <a:t>конкурсов в 2015 году  выиграны следующие международные, федеральные и республиканские гранты:</a:t>
            </a:r>
            <a:endParaRPr lang="ru-RU" sz="3200" dirty="0"/>
          </a:p>
        </p:txBody>
      </p:sp>
      <p:pic>
        <p:nvPicPr>
          <p:cNvPr id="71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1850" y="1275606"/>
            <a:ext cx="869790" cy="66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descr="http://www.rgo-altay.ru/sites/default/files/images/photos/rgo170bg.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634" y="2067694"/>
            <a:ext cx="853006" cy="758481"/>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allfirstaid.ru/system/files/images/rfbr_log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552" y="2899464"/>
            <a:ext cx="752406" cy="752406"/>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https://upload.wikimedia.org/wikipedia/commons/thumb/b/b8/Coat_of_Arms_of_Sakha_(Yakutia).svg/150px-Coat_of_Arms_of_Sakha_(Yakutia).sv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2905" y="3795886"/>
            <a:ext cx="714375"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749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75856" y="1493762"/>
            <a:ext cx="5436593" cy="3166219"/>
          </a:xfrm>
        </p:spPr>
        <p:txBody>
          <a:bodyPr>
            <a:normAutofit fontScale="70000" lnSpcReduction="20000"/>
          </a:bodyPr>
          <a:lstStyle/>
          <a:p>
            <a:pPr marL="0" indent="542925" algn="just">
              <a:buNone/>
            </a:pPr>
            <a:r>
              <a:rPr lang="ru-RU" dirty="0"/>
              <a:t>В </a:t>
            </a:r>
            <a:r>
              <a:rPr lang="ru-RU" dirty="0" smtClean="0"/>
              <a:t>2015 </a:t>
            </a:r>
            <a:r>
              <a:rPr lang="ru-RU" dirty="0"/>
              <a:t>году за публикации в престижных высокорейтинговых научных журналах и наибольшее количество цитирований в 2010-2015 гг. НИИПЭС СВФУ признан лучшим коллективом СВФУ с поощрением денежной премией 100000 руб</a:t>
            </a:r>
            <a:r>
              <a:rPr lang="ru-RU" dirty="0" smtClean="0"/>
              <a:t>.</a:t>
            </a:r>
          </a:p>
          <a:p>
            <a:pPr marL="0" indent="542925" algn="just">
              <a:buNone/>
            </a:pPr>
            <a:endParaRPr lang="ru-RU" dirty="0" smtClean="0"/>
          </a:p>
          <a:p>
            <a:pPr marL="0" indent="542925" algn="just">
              <a:buNone/>
            </a:pPr>
            <a:endParaRPr lang="ru-RU" dirty="0"/>
          </a:p>
          <a:p>
            <a:pPr marL="0" indent="542925" algn="just">
              <a:buNone/>
            </a:pPr>
            <a:r>
              <a:rPr lang="ru-RU" dirty="0"/>
              <a:t>2 апреля 2015 года Институту вручен Сертификат качества о занесении в Книгу Почета СВФУ за высокие результаты в экспертной деятельности, и в честь 5-летия создания Северо-Восточного федерального университета имени М.К. </a:t>
            </a:r>
            <a:r>
              <a:rPr lang="ru-RU" dirty="0" err="1"/>
              <a:t>Аммосова</a:t>
            </a:r>
            <a:r>
              <a:rPr lang="ru-RU" dirty="0"/>
              <a:t> (Регистрационный №018).</a:t>
            </a:r>
          </a:p>
          <a:p>
            <a:endParaRPr lang="ru-RU" dirty="0"/>
          </a:p>
        </p:txBody>
      </p:sp>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28</a:t>
            </a:fld>
            <a:endParaRPr lang="ru-RU">
              <a:solidFill>
                <a:srgbClr val="073E87"/>
              </a:solidFill>
            </a:endParaRPr>
          </a:p>
        </p:txBody>
      </p:sp>
      <p:sp>
        <p:nvSpPr>
          <p:cNvPr id="4" name="Заголовок 3"/>
          <p:cNvSpPr>
            <a:spLocks noGrp="1"/>
          </p:cNvSpPr>
          <p:nvPr>
            <p:ph type="title"/>
          </p:nvPr>
        </p:nvSpPr>
        <p:spPr/>
        <p:txBody>
          <a:bodyPr>
            <a:noAutofit/>
          </a:bodyPr>
          <a:lstStyle/>
          <a:p>
            <a:r>
              <a:rPr lang="ru-RU" sz="2400" dirty="0"/>
              <a:t>Признание достижений НИИПЭС СВФУ в 2015 г.</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0587" y="1126803"/>
            <a:ext cx="2517775" cy="180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552" y="3053159"/>
            <a:ext cx="2536825"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921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29</a:t>
            </a:fld>
            <a:endParaRPr lang="ru-RU">
              <a:solidFill>
                <a:srgbClr val="073E87"/>
              </a:solidFill>
            </a:endParaRPr>
          </a:p>
        </p:txBody>
      </p:sp>
      <p:sp>
        <p:nvSpPr>
          <p:cNvPr id="4" name="Заголовок 3"/>
          <p:cNvSpPr>
            <a:spLocks noGrp="1"/>
          </p:cNvSpPr>
          <p:nvPr>
            <p:ph type="title"/>
          </p:nvPr>
        </p:nvSpPr>
        <p:spPr>
          <a:xfrm>
            <a:off x="467544" y="1995686"/>
            <a:ext cx="8229600" cy="939546"/>
          </a:xfrm>
        </p:spPr>
        <p:txBody>
          <a:bodyPr/>
          <a:lstStyle/>
          <a:p>
            <a:r>
              <a:rPr lang="ru-RU" dirty="0" smtClean="0">
                <a:solidFill>
                  <a:schemeClr val="tx1"/>
                </a:solidFill>
              </a:rPr>
              <a:t>Благодарю за внимание!</a:t>
            </a:r>
            <a:endParaRPr lang="ru-RU" dirty="0">
              <a:solidFill>
                <a:schemeClr val="tx1"/>
              </a:solidFill>
            </a:endParaRPr>
          </a:p>
        </p:txBody>
      </p:sp>
    </p:spTree>
    <p:extLst>
      <p:ext uri="{BB962C8B-B14F-4D97-AF65-F5344CB8AC3E}">
        <p14:creationId xmlns:p14="http://schemas.microsoft.com/office/powerpoint/2010/main" val="673901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923928" y="1851670"/>
            <a:ext cx="4824536" cy="2880320"/>
          </a:xfrm>
        </p:spPr>
        <p:txBody>
          <a:bodyPr>
            <a:normAutofit/>
          </a:bodyPr>
          <a:lstStyle/>
          <a:p>
            <a:pPr marL="0" indent="444500" algn="just">
              <a:buNone/>
            </a:pPr>
            <a:r>
              <a:rPr lang="ru-RU" sz="1800" dirty="0" smtClean="0"/>
              <a:t>В </a:t>
            </a:r>
            <a:r>
              <a:rPr lang="ru-RU" sz="1800" dirty="0"/>
              <a:t>2015 году в институте работало </a:t>
            </a:r>
            <a:r>
              <a:rPr lang="ru-RU" sz="1800" dirty="0" smtClean="0"/>
              <a:t>39 </a:t>
            </a:r>
            <a:r>
              <a:rPr lang="ru-RU" sz="1800" dirty="0"/>
              <a:t>человек, из которых: </a:t>
            </a:r>
            <a:r>
              <a:rPr lang="ru-RU" sz="1800" dirty="0" smtClean="0"/>
              <a:t>23 </a:t>
            </a:r>
            <a:r>
              <a:rPr lang="ru-RU" sz="1800" dirty="0"/>
              <a:t>научных </a:t>
            </a:r>
            <a:r>
              <a:rPr lang="ru-RU" sz="1800" dirty="0" smtClean="0"/>
              <a:t>сотрудника,  12 </a:t>
            </a:r>
            <a:r>
              <a:rPr lang="ru-RU" sz="1800" dirty="0"/>
              <a:t>- инженерно-технический персонал, 4 </a:t>
            </a:r>
            <a:r>
              <a:rPr lang="ru-RU" sz="1800" dirty="0" smtClean="0"/>
              <a:t>– АУП и </a:t>
            </a:r>
            <a:r>
              <a:rPr lang="ru-RU" sz="1800" dirty="0"/>
              <a:t>МОП. </a:t>
            </a:r>
          </a:p>
          <a:p>
            <a:pPr marL="0" indent="444500" algn="just">
              <a:buNone/>
            </a:pPr>
            <a:r>
              <a:rPr lang="ru-RU" sz="1800" dirty="0" smtClean="0"/>
              <a:t>Из них 5 </a:t>
            </a:r>
            <a:r>
              <a:rPr lang="ru-RU" sz="1800" dirty="0"/>
              <a:t>доктора и 20 кандидатов </a:t>
            </a:r>
            <a:r>
              <a:rPr lang="ru-RU" sz="1800" dirty="0" smtClean="0"/>
              <a:t>наук.</a:t>
            </a:r>
            <a:endParaRPr lang="ru-RU" sz="1800" dirty="0"/>
          </a:p>
          <a:p>
            <a:pPr marL="0" indent="444500" algn="just">
              <a:buNone/>
            </a:pPr>
            <a:r>
              <a:rPr lang="ru-RU" sz="1800" dirty="0"/>
              <a:t>В институте работает 11 молодых специалистов. </a:t>
            </a:r>
            <a:endParaRPr lang="ru-RU" dirty="0"/>
          </a:p>
        </p:txBody>
      </p:sp>
      <p:sp>
        <p:nvSpPr>
          <p:cNvPr id="3" name="Номер слайда 2"/>
          <p:cNvSpPr>
            <a:spLocks noGrp="1"/>
          </p:cNvSpPr>
          <p:nvPr>
            <p:ph type="sldNum" sz="quarter" idx="12"/>
          </p:nvPr>
        </p:nvSpPr>
        <p:spPr/>
        <p:txBody>
          <a:bodyPr>
            <a:normAutofit/>
          </a:bodyPr>
          <a:lstStyle/>
          <a:p>
            <a:fld id="{CE5D3092-A279-4B3A-894A-869A53157DE6}" type="slidenum">
              <a:rPr lang="ru-RU" smtClean="0">
                <a:solidFill>
                  <a:srgbClr val="073E87"/>
                </a:solidFill>
              </a:rPr>
              <a:pPr/>
              <a:t>3</a:t>
            </a:fld>
            <a:endParaRPr lang="ru-RU">
              <a:solidFill>
                <a:srgbClr val="073E87"/>
              </a:solidFill>
            </a:endParaRPr>
          </a:p>
        </p:txBody>
      </p:sp>
      <p:sp>
        <p:nvSpPr>
          <p:cNvPr id="4" name="Заголовок 3"/>
          <p:cNvSpPr>
            <a:spLocks noGrp="1"/>
          </p:cNvSpPr>
          <p:nvPr>
            <p:ph type="title"/>
          </p:nvPr>
        </p:nvSpPr>
        <p:spPr>
          <a:xfrm>
            <a:off x="395536" y="267494"/>
            <a:ext cx="8229600" cy="720080"/>
          </a:xfrm>
        </p:spPr>
        <p:txBody>
          <a:bodyPr>
            <a:normAutofit/>
          </a:bodyPr>
          <a:lstStyle/>
          <a:p>
            <a:r>
              <a:rPr lang="ru-RU" sz="2800" dirty="0" smtClean="0"/>
              <a:t>Кадровый состав НИИПЭС</a:t>
            </a:r>
            <a:endParaRPr lang="ru-RU" sz="2800" dirty="0"/>
          </a:p>
        </p:txBody>
      </p:sp>
      <p:sp>
        <p:nvSpPr>
          <p:cNvPr id="6" name="Прямоугольник 5"/>
          <p:cNvSpPr/>
          <p:nvPr/>
        </p:nvSpPr>
        <p:spPr>
          <a:xfrm>
            <a:off x="467544" y="4208189"/>
            <a:ext cx="3456384" cy="307777"/>
          </a:xfrm>
          <a:prstGeom prst="rect">
            <a:avLst/>
          </a:prstGeom>
          <a:solidFill>
            <a:schemeClr val="bg1"/>
          </a:solidFill>
        </p:spPr>
        <p:txBody>
          <a:bodyPr wrap="square">
            <a:spAutoFit/>
          </a:bodyPr>
          <a:lstStyle/>
          <a:p>
            <a:pPr algn="ctr"/>
            <a:r>
              <a:rPr lang="ru-RU" sz="1400" dirty="0" err="1" smtClean="0"/>
              <a:t>Остепененность</a:t>
            </a:r>
            <a:r>
              <a:rPr lang="ru-RU" sz="1400" dirty="0" smtClean="0"/>
              <a:t> сотрудников НИИ ПЭС </a:t>
            </a:r>
            <a:endParaRPr lang="ru-RU" sz="1400" dirty="0"/>
          </a:p>
        </p:txBody>
      </p:sp>
      <p:graphicFrame>
        <p:nvGraphicFramePr>
          <p:cNvPr id="7" name="Диаграмма 6"/>
          <p:cNvGraphicFramePr>
            <a:graphicFrameLocks/>
          </p:cNvGraphicFramePr>
          <p:nvPr>
            <p:extLst>
              <p:ext uri="{D42A27DB-BD31-4B8C-83A1-F6EECF244321}">
                <p14:modId xmlns:p14="http://schemas.microsoft.com/office/powerpoint/2010/main" val="891980099"/>
              </p:ext>
            </p:extLst>
          </p:nvPr>
        </p:nvGraphicFramePr>
        <p:xfrm>
          <a:off x="251520" y="1491630"/>
          <a:ext cx="4032448" cy="25395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2228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fontScale="90000"/>
          </a:bodyPr>
          <a:lstStyle/>
          <a:p>
            <a:r>
              <a:rPr lang="ru-RU" sz="4000" dirty="0" smtClean="0"/>
              <a:t>Структурные подразделения НИИПЭС</a:t>
            </a:r>
            <a:endParaRPr lang="ru-RU" sz="4000" dirty="0"/>
          </a:p>
        </p:txBody>
      </p:sp>
      <p:sp>
        <p:nvSpPr>
          <p:cNvPr id="8" name="Заголовок 2"/>
          <p:cNvSpPr txBox="1">
            <a:spLocks/>
          </p:cNvSpPr>
          <p:nvPr/>
        </p:nvSpPr>
        <p:spPr>
          <a:xfrm>
            <a:off x="565431" y="1111052"/>
            <a:ext cx="7895001" cy="3620938"/>
          </a:xfrm>
          <a:prstGeom prst="rect">
            <a:avLst/>
          </a:prstGeom>
          <a:solidFill>
            <a:schemeClr val="bg1">
              <a:alpha val="5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lgn="l">
              <a:lnSpc>
                <a:spcPct val="150000"/>
              </a:lnSpc>
              <a:buFont typeface="Wingdings" pitchFamily="2" charset="2"/>
              <a:buChar char="v"/>
            </a:pPr>
            <a:r>
              <a:rPr lang="ru-RU" sz="2000" dirty="0" smtClean="0">
                <a:solidFill>
                  <a:srgbClr val="073E87"/>
                </a:solidFill>
              </a:rPr>
              <a:t>Лаборатория </a:t>
            </a:r>
            <a:r>
              <a:rPr lang="ru-RU" sz="2000" dirty="0">
                <a:solidFill>
                  <a:srgbClr val="073E87"/>
                </a:solidFill>
              </a:rPr>
              <a:t>экологического нормирования и </a:t>
            </a:r>
            <a:r>
              <a:rPr lang="ru-RU" sz="2000" dirty="0" smtClean="0">
                <a:solidFill>
                  <a:srgbClr val="073E87"/>
                </a:solidFill>
              </a:rPr>
              <a:t>рекультивации;</a:t>
            </a:r>
          </a:p>
          <a:p>
            <a:pPr marL="342900" indent="-342900" algn="l">
              <a:lnSpc>
                <a:spcPct val="150000"/>
              </a:lnSpc>
              <a:buFont typeface="Wingdings" pitchFamily="2" charset="2"/>
              <a:buChar char="v"/>
            </a:pPr>
            <a:r>
              <a:rPr lang="ru-RU" sz="2000" dirty="0">
                <a:solidFill>
                  <a:srgbClr val="073E87"/>
                </a:solidFill>
              </a:rPr>
              <a:t>Лаборатория экологии и географии мерзлотных почв;</a:t>
            </a:r>
          </a:p>
          <a:p>
            <a:pPr marL="342900" indent="-342900" algn="l">
              <a:lnSpc>
                <a:spcPct val="150000"/>
              </a:lnSpc>
              <a:buFont typeface="Wingdings" pitchFamily="2" charset="2"/>
              <a:buChar char="v"/>
            </a:pPr>
            <a:r>
              <a:rPr lang="ru-RU" sz="2000" dirty="0" smtClean="0">
                <a:solidFill>
                  <a:srgbClr val="073E87"/>
                </a:solidFill>
              </a:rPr>
              <a:t>Лаборатория водных экосистем;</a:t>
            </a:r>
          </a:p>
          <a:p>
            <a:pPr marL="342900" indent="-342900" algn="l">
              <a:lnSpc>
                <a:spcPct val="150000"/>
              </a:lnSpc>
              <a:buFont typeface="Wingdings" pitchFamily="2" charset="2"/>
              <a:buChar char="v"/>
            </a:pPr>
            <a:r>
              <a:rPr lang="ru-RU" sz="2000" dirty="0">
                <a:solidFill>
                  <a:srgbClr val="073E87"/>
                </a:solidFill>
              </a:rPr>
              <a:t>Лаборатория прикладной зоологии и </a:t>
            </a:r>
            <a:r>
              <a:rPr lang="ru-RU" sz="2000" dirty="0" err="1" smtClean="0">
                <a:solidFill>
                  <a:srgbClr val="073E87"/>
                </a:solidFill>
              </a:rPr>
              <a:t>биоиндикации</a:t>
            </a:r>
            <a:r>
              <a:rPr lang="ru-RU" sz="2000" dirty="0" smtClean="0">
                <a:solidFill>
                  <a:srgbClr val="073E87"/>
                </a:solidFill>
              </a:rPr>
              <a:t>;</a:t>
            </a:r>
          </a:p>
          <a:p>
            <a:pPr marL="342900" indent="-342900" algn="l">
              <a:lnSpc>
                <a:spcPct val="150000"/>
              </a:lnSpc>
              <a:buFont typeface="Wingdings" pitchFamily="2" charset="2"/>
              <a:buChar char="v"/>
            </a:pPr>
            <a:r>
              <a:rPr lang="ru-RU" sz="2000" dirty="0">
                <a:solidFill>
                  <a:srgbClr val="073E87"/>
                </a:solidFill>
              </a:rPr>
              <a:t>Лаборатория физико-химических методов </a:t>
            </a:r>
            <a:r>
              <a:rPr lang="ru-RU" sz="2000" dirty="0" smtClean="0">
                <a:solidFill>
                  <a:srgbClr val="073E87"/>
                </a:solidFill>
              </a:rPr>
              <a:t>анализа;</a:t>
            </a:r>
          </a:p>
          <a:p>
            <a:pPr marL="342900" indent="-342900" algn="l">
              <a:lnSpc>
                <a:spcPct val="150000"/>
              </a:lnSpc>
              <a:buFont typeface="Wingdings" pitchFamily="2" charset="2"/>
              <a:buChar char="v"/>
            </a:pPr>
            <a:r>
              <a:rPr lang="ru-RU" sz="2000" dirty="0">
                <a:solidFill>
                  <a:srgbClr val="073E87"/>
                </a:solidFill>
              </a:rPr>
              <a:t>Лаборатория экологического </a:t>
            </a:r>
            <a:r>
              <a:rPr lang="ru-RU" sz="2000" dirty="0" smtClean="0">
                <a:solidFill>
                  <a:srgbClr val="073E87"/>
                </a:solidFill>
              </a:rPr>
              <a:t>картографирования;</a:t>
            </a:r>
          </a:p>
          <a:p>
            <a:pPr marL="342900" indent="-342900" algn="l">
              <a:lnSpc>
                <a:spcPct val="150000"/>
              </a:lnSpc>
              <a:buFont typeface="Wingdings" pitchFamily="2" charset="2"/>
              <a:buChar char="v"/>
            </a:pPr>
            <a:r>
              <a:rPr lang="ru-RU" sz="2000" dirty="0">
                <a:solidFill>
                  <a:srgbClr val="073E87"/>
                </a:solidFill>
              </a:rPr>
              <a:t>Лаборатория музей мамонта им. П.А. </a:t>
            </a:r>
            <a:r>
              <a:rPr lang="ru-RU" sz="2000" dirty="0" smtClean="0">
                <a:solidFill>
                  <a:srgbClr val="073E87"/>
                </a:solidFill>
              </a:rPr>
              <a:t>Лазарева;</a:t>
            </a:r>
          </a:p>
          <a:p>
            <a:pPr marL="342900" indent="-342900" algn="l">
              <a:lnSpc>
                <a:spcPct val="150000"/>
              </a:lnSpc>
              <a:buFont typeface="Wingdings" pitchFamily="2" charset="2"/>
              <a:buChar char="v"/>
            </a:pPr>
            <a:r>
              <a:rPr lang="ru-RU" sz="2000" dirty="0" smtClean="0">
                <a:solidFill>
                  <a:srgbClr val="073E87"/>
                </a:solidFill>
              </a:rPr>
              <a:t>Международный центр коллективного пользования</a:t>
            </a:r>
            <a:endParaRPr lang="ru-RU" sz="2000" dirty="0" smtClean="0">
              <a:solidFill>
                <a:prstClr val="black"/>
              </a:solidFill>
            </a:endParaRPr>
          </a:p>
        </p:txBody>
      </p:sp>
      <p:sp>
        <p:nvSpPr>
          <p:cNvPr id="9" name="Номер слайда 8"/>
          <p:cNvSpPr>
            <a:spLocks noGrp="1"/>
          </p:cNvSpPr>
          <p:nvPr>
            <p:ph type="sldNum" sz="quarter" idx="12"/>
          </p:nvPr>
        </p:nvSpPr>
        <p:spPr/>
        <p:txBody>
          <a:bodyPr/>
          <a:lstStyle/>
          <a:p>
            <a:fld id="{CE5D3092-A279-4B3A-894A-869A53157DE6}" type="slidenum">
              <a:rPr lang="ru-RU" smtClean="0">
                <a:solidFill>
                  <a:srgbClr val="073E87"/>
                </a:solidFill>
              </a:rPr>
              <a:pPr/>
              <a:t>4</a:t>
            </a:fld>
            <a:endParaRPr lang="ru-RU">
              <a:solidFill>
                <a:srgbClr val="073E87"/>
              </a:solidFill>
            </a:endParaRPr>
          </a:p>
        </p:txBody>
      </p:sp>
    </p:spTree>
    <p:extLst>
      <p:ext uri="{BB962C8B-B14F-4D97-AF65-F5344CB8AC3E}">
        <p14:creationId xmlns:p14="http://schemas.microsoft.com/office/powerpoint/2010/main" val="11785083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7544" y="1419622"/>
            <a:ext cx="8424936" cy="3175000"/>
          </a:xfrm>
        </p:spPr>
        <p:txBody>
          <a:bodyPr>
            <a:noAutofit/>
          </a:bodyPr>
          <a:lstStyle/>
          <a:p>
            <a:pPr marL="0" indent="266700" algn="just">
              <a:buNone/>
            </a:pPr>
            <a:r>
              <a:rPr lang="ru-RU" sz="1200" dirty="0" smtClean="0"/>
              <a:t>В 2015 г. выполнен </a:t>
            </a:r>
            <a:r>
              <a:rPr lang="en-US" sz="1200" dirty="0" smtClean="0"/>
              <a:t>II</a:t>
            </a:r>
            <a:r>
              <a:rPr lang="ru-RU" sz="1200" dirty="0" smtClean="0"/>
              <a:t> </a:t>
            </a:r>
            <a:r>
              <a:rPr lang="ru-RU" sz="1200" dirty="0"/>
              <a:t>этап научного проекта по базовой части </a:t>
            </a:r>
            <a:r>
              <a:rPr lang="ru-RU" sz="1200" dirty="0" err="1"/>
              <a:t>Госзадания</a:t>
            </a:r>
            <a:r>
              <a:rPr lang="ru-RU" sz="1200" dirty="0"/>
              <a:t> Министерства образования и науки РФ </a:t>
            </a:r>
            <a:r>
              <a:rPr lang="ru-RU" sz="1200" b="1" dirty="0" smtClean="0"/>
              <a:t>«</a:t>
            </a:r>
            <a:r>
              <a:rPr lang="ru-RU" sz="1200" b="1" dirty="0"/>
              <a:t>Эволюция и функционирование северных экосистем в условиях изменения климата и интенсификации природопользования</a:t>
            </a:r>
            <a:r>
              <a:rPr lang="ru-RU" sz="1200" b="1" dirty="0" smtClean="0"/>
              <a:t>»</a:t>
            </a:r>
            <a:r>
              <a:rPr lang="ru-RU" sz="1200" dirty="0" smtClean="0"/>
              <a:t>.</a:t>
            </a:r>
          </a:p>
          <a:p>
            <a:pPr marL="0" indent="266700" algn="just">
              <a:buNone/>
            </a:pPr>
            <a:endParaRPr lang="en-US" sz="1200" dirty="0" smtClean="0"/>
          </a:p>
          <a:p>
            <a:pPr marL="0" indent="266700" algn="just">
              <a:buNone/>
            </a:pPr>
            <a:r>
              <a:rPr lang="ru-RU" sz="1200" dirty="0"/>
              <a:t>В период 2014-2015 гг. Институтом </a:t>
            </a:r>
            <a:r>
              <a:rPr lang="ru-RU" sz="1200" dirty="0" smtClean="0"/>
              <a:t>выполнено </a:t>
            </a:r>
            <a:r>
              <a:rPr lang="ru-RU" sz="1200" dirty="0"/>
              <a:t>3 научных проекта в рамках Государственного заказа на НИР РС (Я):</a:t>
            </a:r>
          </a:p>
          <a:p>
            <a:pPr algn="just">
              <a:buFont typeface="Wingdings" pitchFamily="2" charset="2"/>
              <a:buChar char="v"/>
            </a:pPr>
            <a:r>
              <a:rPr lang="ru-RU" sz="1200" dirty="0" err="1" smtClean="0"/>
              <a:t>Госконтракт</a:t>
            </a:r>
            <a:r>
              <a:rPr lang="ru-RU" sz="1200" dirty="0" smtClean="0"/>
              <a:t> </a:t>
            </a:r>
            <a:r>
              <a:rPr lang="ru-RU" sz="1200" dirty="0"/>
              <a:t>№ 70 от 11.11.2014 г. </a:t>
            </a:r>
            <a:r>
              <a:rPr lang="ru-RU" sz="1200" b="1" dirty="0"/>
              <a:t>«Оценка современного состояния ихтиофауны малых рек Республики Саха (Якутия) с целью включения данных рек в рыбохозяйственное пользование и увеличения общего допустимого улова»</a:t>
            </a:r>
            <a:r>
              <a:rPr lang="ru-RU" sz="1200" dirty="0"/>
              <a:t>. Руководитель НИР - к.б.н. Иванов Е.В. Общая сумма финансирования 3 000 000,0 руб</a:t>
            </a:r>
            <a:r>
              <a:rPr lang="ru-RU" sz="1200" dirty="0" smtClean="0"/>
              <a:t>.</a:t>
            </a:r>
            <a:endParaRPr lang="en-US" sz="1200" dirty="0" smtClean="0"/>
          </a:p>
          <a:p>
            <a:pPr algn="just">
              <a:buFont typeface="Wingdings" pitchFamily="2" charset="2"/>
              <a:buChar char="v"/>
            </a:pPr>
            <a:r>
              <a:rPr lang="ru-RU" sz="1200" dirty="0" err="1" smtClean="0"/>
              <a:t>Госконтракт</a:t>
            </a:r>
            <a:r>
              <a:rPr lang="ru-RU" sz="1200" dirty="0" smtClean="0"/>
              <a:t> </a:t>
            </a:r>
            <a:r>
              <a:rPr lang="ru-RU" sz="1200" dirty="0"/>
              <a:t>№ 71 от 11.11.2014 г. </a:t>
            </a:r>
            <a:r>
              <a:rPr lang="ru-RU" sz="1200" b="1" dirty="0"/>
              <a:t>«Проведение анализа состояния экосистем в районе развития нефтегазодобывающего комплекса на территории </a:t>
            </a:r>
            <a:r>
              <a:rPr lang="ru-RU" sz="1200" b="1" dirty="0" err="1"/>
              <a:t>Мирнинского</a:t>
            </a:r>
            <a:r>
              <a:rPr lang="ru-RU" sz="1200" b="1" dirty="0"/>
              <a:t>, Вилюйского, Ленского районов Республики Саха (Якутия)»</a:t>
            </a:r>
            <a:r>
              <a:rPr lang="ru-RU" sz="1200" dirty="0"/>
              <a:t>. Руководитель НИР - д.б.н. </a:t>
            </a:r>
            <a:r>
              <a:rPr lang="ru-RU" sz="1200" dirty="0" err="1"/>
              <a:t>Вольперт</a:t>
            </a:r>
            <a:r>
              <a:rPr lang="ru-RU" sz="1200" dirty="0"/>
              <a:t> Я.Л. Общая сумма финансирования 2 000 000,0 руб</a:t>
            </a:r>
            <a:r>
              <a:rPr lang="ru-RU" sz="1200" dirty="0" smtClean="0"/>
              <a:t>.</a:t>
            </a:r>
            <a:endParaRPr lang="en-US" sz="1200" dirty="0" smtClean="0"/>
          </a:p>
          <a:p>
            <a:pPr algn="just">
              <a:buFont typeface="Wingdings" pitchFamily="2" charset="2"/>
              <a:buChar char="v"/>
            </a:pPr>
            <a:r>
              <a:rPr lang="ru-RU" sz="1200" dirty="0" err="1" smtClean="0"/>
              <a:t>Госконтракт</a:t>
            </a:r>
            <a:r>
              <a:rPr lang="ru-RU" sz="1200" dirty="0" smtClean="0"/>
              <a:t> </a:t>
            </a:r>
            <a:r>
              <a:rPr lang="ru-RU" sz="1200" dirty="0"/>
              <a:t>№ 72 от 11.11.2014 г. </a:t>
            </a:r>
            <a:r>
              <a:rPr lang="ru-RU" sz="1200" b="1" dirty="0" smtClean="0"/>
              <a:t>«Ранжирование </a:t>
            </a:r>
            <a:r>
              <a:rPr lang="ru-RU" sz="1200" b="1" dirty="0"/>
              <a:t>территорий по степени техногенного воздействия на окружающую среду в пределах </a:t>
            </a:r>
            <a:r>
              <a:rPr lang="ru-RU" sz="1200" b="1" dirty="0" err="1"/>
              <a:t>Верхоянского</a:t>
            </a:r>
            <a:r>
              <a:rPr lang="ru-RU" sz="1200" b="1" dirty="0"/>
              <a:t> улуса (района) Республики Саха (Якутия</a:t>
            </a:r>
            <a:r>
              <a:rPr lang="ru-RU" sz="1200" b="1" dirty="0" smtClean="0"/>
              <a:t>)»</a:t>
            </a:r>
            <a:r>
              <a:rPr lang="ru-RU" sz="1200" dirty="0" smtClean="0"/>
              <a:t>. </a:t>
            </a:r>
            <a:r>
              <a:rPr lang="ru-RU" sz="1200" dirty="0"/>
              <a:t>Руководитель НИР - к.т.н. Иванов В.В. Общая сумма финансирования 2 500 000,0 руб</a:t>
            </a:r>
            <a:r>
              <a:rPr lang="ru-RU" sz="1200" dirty="0" smtClean="0"/>
              <a:t>.</a:t>
            </a:r>
            <a:endParaRPr lang="en-US" sz="1200" dirty="0" smtClean="0"/>
          </a:p>
          <a:p>
            <a:pPr marL="0" indent="266700" algn="just">
              <a:buNone/>
            </a:pPr>
            <a:endParaRPr lang="ru-RU" sz="1200" dirty="0"/>
          </a:p>
          <a:p>
            <a:pPr marL="0" indent="266700" algn="just">
              <a:buNone/>
            </a:pPr>
            <a:r>
              <a:rPr lang="ru-RU" sz="1200" dirty="0" smtClean="0"/>
              <a:t>По </a:t>
            </a:r>
            <a:r>
              <a:rPr lang="ru-RU" sz="1200" dirty="0"/>
              <a:t>договорам с хозяйствующими субъектами выполнено </a:t>
            </a:r>
            <a:r>
              <a:rPr lang="ru-RU" sz="1200" b="1" dirty="0"/>
              <a:t>30</a:t>
            </a:r>
            <a:r>
              <a:rPr lang="ru-RU" sz="1200" dirty="0"/>
              <a:t> НИР на общую сумму </a:t>
            </a:r>
            <a:r>
              <a:rPr lang="ru-RU" sz="1200" b="1" dirty="0"/>
              <a:t>22997,3</a:t>
            </a:r>
            <a:r>
              <a:rPr lang="ru-RU" sz="1200" dirty="0"/>
              <a:t> тыс. руб</a:t>
            </a:r>
            <a:r>
              <a:rPr lang="ru-RU" sz="1200" dirty="0" smtClean="0"/>
              <a:t>.</a:t>
            </a:r>
            <a:endParaRPr lang="ru-RU" sz="1200" dirty="0"/>
          </a:p>
        </p:txBody>
      </p:sp>
      <p:sp>
        <p:nvSpPr>
          <p:cNvPr id="3" name="Номер слайда 2"/>
          <p:cNvSpPr>
            <a:spLocks noGrp="1"/>
          </p:cNvSpPr>
          <p:nvPr>
            <p:ph type="sldNum" sz="quarter" idx="12"/>
          </p:nvPr>
        </p:nvSpPr>
        <p:spPr/>
        <p:txBody>
          <a:bodyPr>
            <a:normAutofit/>
          </a:bodyPr>
          <a:lstStyle/>
          <a:p>
            <a:fld id="{CE5D3092-A279-4B3A-894A-869A53157DE6}" type="slidenum">
              <a:rPr lang="ru-RU" smtClean="0">
                <a:solidFill>
                  <a:srgbClr val="073E87"/>
                </a:solidFill>
              </a:rPr>
              <a:pPr/>
              <a:t>5</a:t>
            </a:fld>
            <a:endParaRPr lang="ru-RU" dirty="0">
              <a:solidFill>
                <a:srgbClr val="073E87"/>
              </a:solidFill>
            </a:endParaRPr>
          </a:p>
        </p:txBody>
      </p:sp>
      <p:sp>
        <p:nvSpPr>
          <p:cNvPr id="4" name="Заголовок 3"/>
          <p:cNvSpPr>
            <a:spLocks noGrp="1"/>
          </p:cNvSpPr>
          <p:nvPr>
            <p:ph type="title"/>
          </p:nvPr>
        </p:nvSpPr>
        <p:spPr/>
        <p:txBody>
          <a:bodyPr>
            <a:normAutofit/>
          </a:bodyPr>
          <a:lstStyle/>
          <a:p>
            <a:r>
              <a:rPr lang="ru-RU" sz="2400" dirty="0"/>
              <a:t>Тематический план </a:t>
            </a:r>
            <a:r>
              <a:rPr lang="ru-RU" sz="2400" dirty="0" smtClean="0"/>
              <a:t>НИИ прикладной экологии Севера СВФУ</a:t>
            </a:r>
            <a:endParaRPr lang="ru-RU" sz="5400" dirty="0"/>
          </a:p>
        </p:txBody>
      </p:sp>
    </p:spTree>
    <p:extLst>
      <p:ext uri="{BB962C8B-B14F-4D97-AF65-F5344CB8AC3E}">
        <p14:creationId xmlns:p14="http://schemas.microsoft.com/office/powerpoint/2010/main" val="3692866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724548" y="1633041"/>
            <a:ext cx="6228681" cy="3242965"/>
          </a:xfrm>
          <a:solidFill>
            <a:schemeClr val="bg1">
              <a:alpha val="50000"/>
            </a:schemeClr>
          </a:solidFill>
        </p:spPr>
        <p:txBody>
          <a:bodyPr>
            <a:noAutofit/>
          </a:bodyPr>
          <a:lstStyle/>
          <a:p>
            <a:pPr marL="0" indent="0">
              <a:buNone/>
            </a:pPr>
            <a:r>
              <a:rPr lang="ru-RU" sz="900" dirty="0"/>
              <a:t>На данном этапе исследований установлено следующее: </a:t>
            </a:r>
          </a:p>
          <a:p>
            <a:pPr marL="0" indent="0">
              <a:buNone/>
            </a:pPr>
            <a:r>
              <a:rPr lang="ru-RU" sz="900" dirty="0"/>
              <a:t>- экосистемы Западной Якутии в зоне деятельности алмазодобывающих предприятий находятся в состоянии хрупкого равновесия, которое может быть легко нарушено, с очень неприятными негативными последствиями, при самых разных вариантах роста негативного воздействия или изменения климатических параметров от многолетних средних показателей; </a:t>
            </a:r>
          </a:p>
          <a:p>
            <a:pPr marL="0" indent="0">
              <a:buNone/>
            </a:pPr>
            <a:r>
              <a:rPr lang="ru-RU" sz="900" dirty="0"/>
              <a:t>- в Центральной Якутии в настоящее время на более освоенных таежно-аласных ландшафтах наблюдаются существенные изменения состояния основных компонентов экосистем, связанные с интенсивным сельскохозяйственным природопользованием и усиленные колебаниями современного климата; </a:t>
            </a:r>
          </a:p>
          <a:p>
            <a:pPr marL="0" indent="0">
              <a:buNone/>
            </a:pPr>
            <a:r>
              <a:rPr lang="ru-RU" sz="900" dirty="0"/>
              <a:t>- по Северо-Восточной Якутии на территории модельного участка (</a:t>
            </a:r>
            <a:r>
              <a:rPr lang="ru-RU" sz="900" dirty="0" err="1"/>
              <a:t>Верхоянского</a:t>
            </a:r>
            <a:r>
              <a:rPr lang="ru-RU" sz="900" dirty="0"/>
              <a:t> района) установлены ландшафты с различной техногенной трансформацией. Район с крайне неблагоприятной экологической ситуацией находится в зоне влияния райцентра – п. </a:t>
            </a:r>
            <a:r>
              <a:rPr lang="ru-RU" sz="900" dirty="0" err="1"/>
              <a:t>Батагай</a:t>
            </a:r>
            <a:r>
              <a:rPr lang="ru-RU" sz="900" dirty="0"/>
              <a:t> и соответствует Центрально-Янскому термокарстовому физико- географическому району;</a:t>
            </a:r>
          </a:p>
          <a:p>
            <a:pPr marL="0" indent="0">
              <a:buNone/>
            </a:pPr>
            <a:r>
              <a:rPr lang="ru-RU" sz="900" dirty="0"/>
              <a:t>- в Южной Якутии многолетнее воздействие </a:t>
            </a:r>
            <a:r>
              <a:rPr lang="ru-RU" sz="900" dirty="0" err="1"/>
              <a:t>Нерюнгринского</a:t>
            </a:r>
            <a:r>
              <a:rPr lang="ru-RU" sz="900" dirty="0"/>
              <a:t> угольного разреза на прилегающую территорию сопровождается изменением химического, микроэлементного состава почвенного покрова, видового состава лесных сообществ растительности, уменьшением животного мира. Зона воздействия разреза на экосистемы наблюдается на расстоянии до 70 км к юго-востоку от карьера; </a:t>
            </a:r>
          </a:p>
          <a:p>
            <a:pPr marL="0" indent="0">
              <a:buNone/>
            </a:pPr>
            <a:r>
              <a:rPr lang="ru-RU" sz="900" dirty="0"/>
              <a:t>- продолжены мониторинговые исследования наиболее перспективных местонахождений мамонтовой фауны в Северной Якутии, собрана значительная коллекция палеонтологических образцов большинства представителей фауны позднего плейстоцена, которые обогащают знания о видовом составе и эволюции мамонтового фаунистического комплекса Северо-Востока Евразии; </a:t>
            </a:r>
            <a:endParaRPr lang="ru-RU" sz="800" dirty="0" smtClean="0"/>
          </a:p>
        </p:txBody>
      </p:sp>
      <p:sp>
        <p:nvSpPr>
          <p:cNvPr id="3" name="Номер слайда 2"/>
          <p:cNvSpPr>
            <a:spLocks noGrp="1"/>
          </p:cNvSpPr>
          <p:nvPr>
            <p:ph type="sldNum" sz="quarter" idx="12"/>
          </p:nvPr>
        </p:nvSpPr>
        <p:spPr/>
        <p:txBody>
          <a:bodyPr>
            <a:normAutofit/>
          </a:bodyPr>
          <a:lstStyle/>
          <a:p>
            <a:fld id="{CE5D3092-A279-4B3A-894A-869A53157DE6}" type="slidenum">
              <a:rPr lang="ru-RU" smtClean="0">
                <a:solidFill>
                  <a:srgbClr val="073E87"/>
                </a:solidFill>
              </a:rPr>
              <a:pPr/>
              <a:t>6</a:t>
            </a:fld>
            <a:endParaRPr lang="ru-RU">
              <a:solidFill>
                <a:srgbClr val="073E87"/>
              </a:solidFill>
            </a:endParaRPr>
          </a:p>
        </p:txBody>
      </p:sp>
      <p:pic>
        <p:nvPicPr>
          <p:cNvPr id="1331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5" y="276696"/>
            <a:ext cx="2592288" cy="114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987" y="1633041"/>
            <a:ext cx="2523805" cy="1370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194418" y="2859782"/>
            <a:ext cx="2505374" cy="369332"/>
          </a:xfrm>
          <a:prstGeom prst="rect">
            <a:avLst/>
          </a:prstGeom>
        </p:spPr>
        <p:txBody>
          <a:bodyPr wrap="square">
            <a:spAutoFit/>
          </a:bodyPr>
          <a:lstStyle/>
          <a:p>
            <a:pPr algn="ctr"/>
            <a:r>
              <a:rPr lang="ru-RU" sz="900" dirty="0" smtClean="0"/>
              <a:t>Изменения содержания некоторых показателей в воде бассейна р. Адыча</a:t>
            </a:r>
            <a:endParaRPr lang="ru-RU" sz="900" dirty="0"/>
          </a:p>
        </p:txBody>
      </p:sp>
      <p:sp>
        <p:nvSpPr>
          <p:cNvPr id="5" name="Прямоугольник 4"/>
          <p:cNvSpPr/>
          <p:nvPr/>
        </p:nvSpPr>
        <p:spPr>
          <a:xfrm>
            <a:off x="107505" y="1347614"/>
            <a:ext cx="2592288" cy="369332"/>
          </a:xfrm>
          <a:prstGeom prst="rect">
            <a:avLst/>
          </a:prstGeom>
        </p:spPr>
        <p:txBody>
          <a:bodyPr wrap="square">
            <a:spAutoFit/>
          </a:bodyPr>
          <a:lstStyle/>
          <a:p>
            <a:pPr algn="ctr"/>
            <a:r>
              <a:rPr lang="ru-RU" sz="900" dirty="0" smtClean="0"/>
              <a:t>Схематический профиль преобразованной термокарстовой (</a:t>
            </a:r>
            <a:r>
              <a:rPr lang="ru-RU" sz="900" dirty="0" err="1" smtClean="0"/>
              <a:t>аласной</a:t>
            </a:r>
            <a:r>
              <a:rPr lang="ru-RU" sz="900" dirty="0" smtClean="0"/>
              <a:t>) котловины </a:t>
            </a:r>
            <a:endParaRPr lang="ru-RU" sz="900" dirty="0"/>
          </a:p>
        </p:txBody>
      </p:sp>
      <p:sp>
        <p:nvSpPr>
          <p:cNvPr id="7" name="Прямоугольник 6"/>
          <p:cNvSpPr/>
          <p:nvPr/>
        </p:nvSpPr>
        <p:spPr>
          <a:xfrm>
            <a:off x="175987" y="4515966"/>
            <a:ext cx="2523806" cy="369332"/>
          </a:xfrm>
          <a:prstGeom prst="rect">
            <a:avLst/>
          </a:prstGeom>
        </p:spPr>
        <p:txBody>
          <a:bodyPr wrap="square">
            <a:spAutoFit/>
          </a:bodyPr>
          <a:lstStyle/>
          <a:p>
            <a:pPr algn="ctr"/>
            <a:r>
              <a:rPr lang="ru-RU" sz="900" dirty="0"/>
              <a:t>Всходы газонных трав </a:t>
            </a:r>
            <a:r>
              <a:rPr lang="ru-RU" sz="900" dirty="0" smtClean="0"/>
              <a:t>на отвалах </a:t>
            </a:r>
            <a:r>
              <a:rPr lang="ru-RU" sz="900" dirty="0" err="1" smtClean="0"/>
              <a:t>Нерюнгринского</a:t>
            </a:r>
            <a:r>
              <a:rPr lang="ru-RU" sz="900" dirty="0" smtClean="0"/>
              <a:t> разреза</a:t>
            </a:r>
            <a:endParaRPr lang="ru-RU" sz="900" dirty="0"/>
          </a:p>
        </p:txBody>
      </p:sp>
      <p:sp>
        <p:nvSpPr>
          <p:cNvPr id="8" name="Прямоугольник 7"/>
          <p:cNvSpPr/>
          <p:nvPr/>
        </p:nvSpPr>
        <p:spPr>
          <a:xfrm>
            <a:off x="2715420" y="558428"/>
            <a:ext cx="6105052" cy="1077218"/>
          </a:xfrm>
          <a:prstGeom prst="rect">
            <a:avLst/>
          </a:prstGeom>
        </p:spPr>
        <p:txBody>
          <a:bodyPr wrap="square">
            <a:spAutoFit/>
          </a:bodyPr>
          <a:lstStyle/>
          <a:p>
            <a:pPr algn="ctr"/>
            <a:r>
              <a:rPr lang="ru-RU" sz="1600" b="1" dirty="0">
                <a:solidFill>
                  <a:schemeClr val="tx2"/>
                </a:solidFill>
              </a:rPr>
              <a:t>Эволюция и функционирование северных экосистем в условиях изменения климата и интенсификации природопользования</a:t>
            </a:r>
          </a:p>
          <a:p>
            <a:pPr algn="ctr"/>
            <a:r>
              <a:rPr lang="ru-RU" sz="1600" b="1" dirty="0">
                <a:solidFill>
                  <a:schemeClr val="tx2"/>
                </a:solidFill>
              </a:rPr>
              <a:t>2-й этап.</a:t>
            </a:r>
          </a:p>
          <a:p>
            <a:pPr algn="ctr"/>
            <a:r>
              <a:rPr lang="ru-RU" sz="1600" dirty="0">
                <a:solidFill>
                  <a:schemeClr val="tx2"/>
                </a:solidFill>
              </a:rPr>
              <a:t>Руководитель – к.т.н. Иванов В.В.</a:t>
            </a:r>
          </a:p>
        </p:txBody>
      </p:sp>
      <p:sp>
        <p:nvSpPr>
          <p:cNvPr id="12" name="Заголовок 3"/>
          <p:cNvSpPr>
            <a:spLocks noGrp="1"/>
          </p:cNvSpPr>
          <p:nvPr>
            <p:ph type="title"/>
          </p:nvPr>
        </p:nvSpPr>
        <p:spPr>
          <a:xfrm>
            <a:off x="2695986" y="253746"/>
            <a:ext cx="5990813" cy="373788"/>
          </a:xfrm>
        </p:spPr>
        <p:txBody>
          <a:bodyPr>
            <a:normAutofit/>
          </a:bodyPr>
          <a:lstStyle/>
          <a:p>
            <a:r>
              <a:rPr lang="ru-RU" sz="1600" dirty="0"/>
              <a:t>РЕЗУЛЬТАТЫ НИР БАЗОВОЙ ЧАСТИ ГОСЗАДАНИЯ МОН </a:t>
            </a:r>
            <a:r>
              <a:rPr lang="ru-RU" sz="1600" dirty="0" smtClean="0"/>
              <a:t>РФ</a:t>
            </a:r>
            <a:endParaRPr lang="ru-RU" sz="2800" dirty="0"/>
          </a:p>
        </p:txBody>
      </p:sp>
      <p:pic>
        <p:nvPicPr>
          <p:cNvPr id="13" name="Рисунок 12" descr="100_0156"/>
          <p:cNvPicPr/>
          <p:nvPr/>
        </p:nvPicPr>
        <p:blipFill rotWithShape="1">
          <a:blip r:embed="rId4" cstate="print">
            <a:extLst>
              <a:ext uri="{28A0092B-C50C-407E-A947-70E740481C1C}">
                <a14:useLocalDpi xmlns:a14="http://schemas.microsoft.com/office/drawing/2010/main" val="0"/>
              </a:ext>
            </a:extLst>
          </a:blip>
          <a:srcRect l="26760" t="31257" b="5352"/>
          <a:stretch/>
        </p:blipFill>
        <p:spPr bwMode="auto">
          <a:xfrm>
            <a:off x="175987" y="3219822"/>
            <a:ext cx="2523805" cy="1334260"/>
          </a:xfrm>
          <a:prstGeom prst="rect">
            <a:avLst/>
          </a:prstGeom>
          <a:noFill/>
          <a:ln>
            <a:noFill/>
          </a:ln>
        </p:spPr>
      </p:pic>
    </p:spTree>
    <p:extLst>
      <p:ext uri="{BB962C8B-B14F-4D97-AF65-F5344CB8AC3E}">
        <p14:creationId xmlns:p14="http://schemas.microsoft.com/office/powerpoint/2010/main" val="361503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483768" y="1563638"/>
            <a:ext cx="6120680" cy="3384376"/>
          </a:xfrm>
          <a:solidFill>
            <a:schemeClr val="bg1">
              <a:alpha val="50000"/>
            </a:schemeClr>
          </a:solidFill>
        </p:spPr>
        <p:txBody>
          <a:bodyPr>
            <a:noAutofit/>
          </a:bodyPr>
          <a:lstStyle/>
          <a:p>
            <a:pPr marL="0" indent="180975" algn="just">
              <a:buNone/>
            </a:pPr>
            <a:r>
              <a:rPr lang="ru-RU" sz="1050" dirty="0"/>
              <a:t>Отчет содержит схему классификации (ранжирования) площадей по уровню антропогенного воздействия на экосистемы, картографические материалы, отражающие степень антропогенной </a:t>
            </a:r>
            <a:r>
              <a:rPr lang="ru-RU" sz="1050" dirty="0" err="1"/>
              <a:t>измененности</a:t>
            </a:r>
            <a:r>
              <a:rPr lang="ru-RU" sz="1050" dirty="0"/>
              <a:t> ландшафтов на локальном уровне, на локально-региональном и на региональном уровнях, рекомендации по минимизации воздействия природопользования на экосистемы </a:t>
            </a:r>
            <a:r>
              <a:rPr lang="ru-RU" sz="1050" dirty="0" err="1"/>
              <a:t>Верхоянского</a:t>
            </a:r>
            <a:r>
              <a:rPr lang="ru-RU" sz="1050" dirty="0"/>
              <a:t> района. </a:t>
            </a:r>
          </a:p>
          <a:p>
            <a:pPr marL="0" indent="180975" algn="just">
              <a:buNone/>
            </a:pPr>
            <a:r>
              <a:rPr lang="ru-RU" sz="1050" dirty="0"/>
              <a:t>Так, например, для локального участка </a:t>
            </a:r>
            <a:r>
              <a:rPr lang="ru-RU" sz="1050" b="1" i="1" dirty="0"/>
              <a:t>«Эге-Хая»</a:t>
            </a:r>
            <a:r>
              <a:rPr lang="ru-RU" sz="1050" dirty="0"/>
              <a:t> рекомендовано разработать и реализовать проекты рекультивации природоохранного направления на старых отвалах горных пород и </a:t>
            </a:r>
            <a:r>
              <a:rPr lang="ru-RU" sz="1050" dirty="0" err="1"/>
              <a:t>хвостохранилище</a:t>
            </a:r>
            <a:r>
              <a:rPr lang="ru-RU" sz="1050" dirty="0"/>
              <a:t>. </a:t>
            </a:r>
          </a:p>
          <a:p>
            <a:pPr marL="0" indent="180975" algn="just">
              <a:buNone/>
            </a:pPr>
            <a:r>
              <a:rPr lang="ru-RU" sz="1050" dirty="0"/>
              <a:t>На локальном участке </a:t>
            </a:r>
            <a:r>
              <a:rPr lang="ru-RU" sz="1050" b="1" i="1" dirty="0"/>
              <a:t>«Сентачан» </a:t>
            </a:r>
            <a:r>
              <a:rPr lang="ru-RU" sz="1050" dirty="0"/>
              <a:t>в первую очередь необходимо минимизировать попадание загрязнителей  в водные объекты путем исключения прямого сброса стоков в речную систему и повторного загрязнения водотока продуктами развития </a:t>
            </a:r>
            <a:r>
              <a:rPr lang="ru-RU" sz="1050" dirty="0" err="1"/>
              <a:t>термоэрозионных</a:t>
            </a:r>
            <a:r>
              <a:rPr lang="ru-RU" sz="1050" dirty="0"/>
              <a:t> процессов.</a:t>
            </a:r>
          </a:p>
          <a:p>
            <a:pPr marL="0" indent="180975" algn="just">
              <a:buNone/>
            </a:pPr>
            <a:r>
              <a:rPr lang="ru-RU" sz="1050" dirty="0"/>
              <a:t>На локально-региональном уровне особую тревогу вызывает территория, прилегающая к районному центру «</a:t>
            </a:r>
            <a:r>
              <a:rPr lang="ru-RU" sz="1050" dirty="0" err="1"/>
              <a:t>Батагай</a:t>
            </a:r>
            <a:r>
              <a:rPr lang="ru-RU" sz="1050" dirty="0"/>
              <a:t>»,  где установлена потенциальная опасность попадания стоков и продуктов атмосферного рассеивания с поверхности </a:t>
            </a:r>
            <a:r>
              <a:rPr lang="ru-RU" sz="1050" dirty="0" err="1"/>
              <a:t>хвостохранилища</a:t>
            </a:r>
            <a:r>
              <a:rPr lang="ru-RU" sz="1050" dirty="0"/>
              <a:t> бывшей «</a:t>
            </a:r>
            <a:r>
              <a:rPr lang="ru-RU" sz="1050" dirty="0" err="1"/>
              <a:t>Батагайской</a:t>
            </a:r>
            <a:r>
              <a:rPr lang="ru-RU" sz="1050" dirty="0"/>
              <a:t>» обогатительной фабрики в водные объекты. Рекомендованы мероприятия по обеспечению экологической безопасности в районе расположения данного </a:t>
            </a:r>
            <a:r>
              <a:rPr lang="ru-RU" sz="1050" dirty="0" err="1"/>
              <a:t>хвостохранилища</a:t>
            </a:r>
            <a:r>
              <a:rPr lang="ru-RU" sz="1050" dirty="0"/>
              <a:t>: - организовать питьевое и техническое водоснабжение поселка из р. Яна выше по течению от п. </a:t>
            </a:r>
            <a:r>
              <a:rPr lang="ru-RU" sz="1050" dirty="0" err="1"/>
              <a:t>Батагай</a:t>
            </a:r>
            <a:r>
              <a:rPr lang="ru-RU" sz="1050" dirty="0"/>
              <a:t> или из подземных источников (при условии исключения их техногенного загрязнения); - Разработать и реализовать проект по консервации </a:t>
            </a:r>
            <a:r>
              <a:rPr lang="ru-RU" sz="1050" dirty="0" err="1"/>
              <a:t>хвостохранилища</a:t>
            </a:r>
            <a:r>
              <a:rPr lang="ru-RU" sz="1050" dirty="0"/>
              <a:t>. </a:t>
            </a:r>
          </a:p>
          <a:p>
            <a:endParaRPr lang="ru-RU" sz="200" dirty="0"/>
          </a:p>
        </p:txBody>
      </p:sp>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7</a:t>
            </a:fld>
            <a:endParaRPr lang="ru-RU">
              <a:solidFill>
                <a:srgbClr val="073E87"/>
              </a:solidFill>
            </a:endParaRPr>
          </a:p>
        </p:txBody>
      </p:sp>
      <p:pic>
        <p:nvPicPr>
          <p:cNvPr id="12291" name="Picture 3" descr="D:\Петров А. А\НИР\Верхоянск 2015\отчет_3этап_ОК\рис_прилож\Приложение2_охотпольз.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51470"/>
            <a:ext cx="2160240" cy="305293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Петров А. А\НИР\Верхоянск 2015\отчет_3этап_ОК\рис_прилож\Рис.1.2.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8865" y="3003798"/>
            <a:ext cx="1502855" cy="2020648"/>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3"/>
          <p:cNvSpPr>
            <a:spLocks noGrp="1"/>
          </p:cNvSpPr>
          <p:nvPr>
            <p:ph type="title"/>
          </p:nvPr>
        </p:nvSpPr>
        <p:spPr>
          <a:xfrm>
            <a:off x="2483768" y="253746"/>
            <a:ext cx="6203032" cy="517804"/>
          </a:xfrm>
        </p:spPr>
        <p:txBody>
          <a:bodyPr>
            <a:noAutofit/>
          </a:bodyPr>
          <a:lstStyle/>
          <a:p>
            <a:r>
              <a:rPr lang="ru-RU" sz="1600" dirty="0"/>
              <a:t>ВЫПОЛНЕНИЕ ГОСУДАРСТВЕННОГО ЗАКАЗА НА НИР РЕСПУБЛИКИ САХА (ЯКУТИЯ)</a:t>
            </a:r>
          </a:p>
        </p:txBody>
      </p:sp>
      <p:sp>
        <p:nvSpPr>
          <p:cNvPr id="7" name="Объект 1"/>
          <p:cNvSpPr txBox="1">
            <a:spLocks/>
          </p:cNvSpPr>
          <p:nvPr/>
        </p:nvSpPr>
        <p:spPr>
          <a:xfrm>
            <a:off x="2483768" y="728464"/>
            <a:ext cx="6400221" cy="849475"/>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Font typeface="Symbol" pitchFamily="18" charset="2"/>
              <a:buNone/>
            </a:pPr>
            <a:r>
              <a:rPr lang="ru-RU" sz="1600" b="1" dirty="0" smtClean="0"/>
              <a:t>Ранжирование территорий по степени техногенного воздействия на окружающую среду в пределах </a:t>
            </a:r>
            <a:r>
              <a:rPr lang="ru-RU" sz="1600" b="1" dirty="0" err="1" smtClean="0"/>
              <a:t>Верхоянского</a:t>
            </a:r>
            <a:r>
              <a:rPr lang="ru-RU" sz="1600" b="1" dirty="0" smtClean="0"/>
              <a:t> улуса (района) РС(Я) </a:t>
            </a:r>
          </a:p>
          <a:p>
            <a:pPr marL="0" indent="0" algn="ctr">
              <a:buFont typeface="Symbol" pitchFamily="18" charset="2"/>
              <a:buNone/>
            </a:pPr>
            <a:r>
              <a:rPr lang="ru-RU" sz="1600" dirty="0" smtClean="0"/>
              <a:t>Руководитель – к.т.н. Иванов В.В.</a:t>
            </a:r>
            <a:endParaRPr lang="ru-RU" sz="1600" dirty="0"/>
          </a:p>
        </p:txBody>
      </p:sp>
    </p:spTree>
    <p:extLst>
      <p:ext uri="{BB962C8B-B14F-4D97-AF65-F5344CB8AC3E}">
        <p14:creationId xmlns:p14="http://schemas.microsoft.com/office/powerpoint/2010/main" val="3719793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9" y="2715766"/>
            <a:ext cx="8424936" cy="1950864"/>
          </a:xfrm>
          <a:solidFill>
            <a:schemeClr val="bg1">
              <a:alpha val="50000"/>
            </a:schemeClr>
          </a:solidFill>
        </p:spPr>
        <p:txBody>
          <a:bodyPr>
            <a:normAutofit fontScale="55000" lnSpcReduction="20000"/>
          </a:bodyPr>
          <a:lstStyle/>
          <a:p>
            <a:pPr marL="0" indent="180975" algn="just">
              <a:buNone/>
            </a:pPr>
            <a:r>
              <a:rPr lang="ru-RU" b="1" dirty="0"/>
              <a:t>Рекомендации:</a:t>
            </a:r>
            <a:r>
              <a:rPr lang="ru-RU" dirty="0"/>
              <a:t> </a:t>
            </a:r>
            <a:endParaRPr lang="ru-RU" dirty="0" smtClean="0"/>
          </a:p>
          <a:p>
            <a:pPr marL="0" indent="180975" algn="just">
              <a:buNone/>
            </a:pPr>
            <a:r>
              <a:rPr lang="ru-RU" dirty="0" smtClean="0"/>
              <a:t>Для </a:t>
            </a:r>
            <a:r>
              <a:rPr lang="ru-RU" dirty="0"/>
              <a:t>обеспечения экологической безопасности в районе расположения данного </a:t>
            </a:r>
            <a:r>
              <a:rPr lang="ru-RU" dirty="0" err="1"/>
              <a:t>хвостохранилища</a:t>
            </a:r>
            <a:r>
              <a:rPr lang="ru-RU" dirty="0"/>
              <a:t> необходимо провести ряд следующих безотлагательных мероприятий:</a:t>
            </a:r>
          </a:p>
          <a:p>
            <a:pPr marL="358775" indent="-273050" algn="just">
              <a:buFont typeface="Wingdings" pitchFamily="2" charset="2"/>
              <a:buChar char="v"/>
            </a:pPr>
            <a:r>
              <a:rPr lang="ru-RU" dirty="0" smtClean="0"/>
              <a:t>Изыскать </a:t>
            </a:r>
            <a:r>
              <a:rPr lang="ru-RU" dirty="0"/>
              <a:t>возможность и организовать питьевое водоснабжение поселка из р. Яна выше по течению от п. </a:t>
            </a:r>
            <a:r>
              <a:rPr lang="ru-RU" dirty="0" err="1"/>
              <a:t>Батагай</a:t>
            </a:r>
            <a:r>
              <a:rPr lang="ru-RU" dirty="0"/>
              <a:t> или из подземных источников (при условии исключения их техногенного загрязнения); </a:t>
            </a:r>
          </a:p>
          <a:p>
            <a:pPr marL="358775" indent="-273050" algn="just">
              <a:buFont typeface="Wingdings" pitchFamily="2" charset="2"/>
              <a:buChar char="v"/>
            </a:pPr>
            <a:r>
              <a:rPr lang="ru-RU" dirty="0" smtClean="0"/>
              <a:t>Строительство </a:t>
            </a:r>
            <a:r>
              <a:rPr lang="ru-RU" dirty="0"/>
              <a:t>водозабора для технических нужд из р. Яна выше по течению от п. </a:t>
            </a:r>
            <a:r>
              <a:rPr lang="ru-RU" dirty="0" err="1"/>
              <a:t>Батагай</a:t>
            </a:r>
            <a:r>
              <a:rPr lang="ru-RU" dirty="0"/>
              <a:t>;</a:t>
            </a:r>
          </a:p>
          <a:p>
            <a:pPr marL="358775" indent="-273050" algn="just">
              <a:buFont typeface="Wingdings" pitchFamily="2" charset="2"/>
              <a:buChar char="v"/>
            </a:pPr>
            <a:r>
              <a:rPr lang="ru-RU" dirty="0" smtClean="0"/>
              <a:t>Разработать </a:t>
            </a:r>
            <a:r>
              <a:rPr lang="ru-RU" dirty="0"/>
              <a:t>и реализовать проект по консервации </a:t>
            </a:r>
            <a:r>
              <a:rPr lang="ru-RU" dirty="0" err="1"/>
              <a:t>хвостохранилища</a:t>
            </a:r>
            <a:r>
              <a:rPr lang="ru-RU" dirty="0"/>
              <a:t>.</a:t>
            </a:r>
          </a:p>
          <a:p>
            <a:pPr marL="0" indent="180975" algn="just">
              <a:buNone/>
            </a:pPr>
            <a:r>
              <a:rPr lang="ru-RU" dirty="0"/>
              <a:t>Полученные материалы, приведенный в отчете методологический подход могут быть использованы для организации комплексного экологического мониторинга не только для данного района, но и других территорий республики</a:t>
            </a:r>
          </a:p>
          <a:p>
            <a:pPr marL="0" indent="0">
              <a:buNone/>
            </a:pPr>
            <a:endParaRPr lang="ru-RU" dirty="0"/>
          </a:p>
        </p:txBody>
      </p:sp>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8</a:t>
            </a:fld>
            <a:endParaRPr lang="ru-RU">
              <a:solidFill>
                <a:srgbClr val="073E87"/>
              </a:solidFill>
            </a:endParaRPr>
          </a:p>
        </p:txBody>
      </p:sp>
      <p:pic>
        <p:nvPicPr>
          <p:cNvPr id="14339" name="Picture 3" descr="D:\Петров А. А\НИР\Верхоянск 2015\Фото Верхоянск\От Зии\DSCF008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23478"/>
            <a:ext cx="8784976" cy="229173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899592" y="2417105"/>
            <a:ext cx="6984776" cy="246221"/>
          </a:xfrm>
          <a:prstGeom prst="rect">
            <a:avLst/>
          </a:prstGeom>
        </p:spPr>
        <p:txBody>
          <a:bodyPr wrap="square">
            <a:spAutoFit/>
          </a:bodyPr>
          <a:lstStyle/>
          <a:p>
            <a:pPr algn="ctr"/>
            <a:r>
              <a:rPr lang="ru-RU" sz="1000" dirty="0" smtClean="0"/>
              <a:t>Вид на </a:t>
            </a:r>
            <a:r>
              <a:rPr lang="ru-RU" sz="1000" dirty="0" err="1" smtClean="0"/>
              <a:t>хвостохранилище</a:t>
            </a:r>
            <a:r>
              <a:rPr lang="ru-RU" sz="1000" dirty="0" smtClean="0"/>
              <a:t> </a:t>
            </a:r>
            <a:r>
              <a:rPr lang="ru-RU" sz="1000" dirty="0" err="1" smtClean="0"/>
              <a:t>Батагайской</a:t>
            </a:r>
            <a:r>
              <a:rPr lang="ru-RU" sz="1000" dirty="0" smtClean="0"/>
              <a:t> обогатительной фабрики</a:t>
            </a:r>
            <a:endParaRPr lang="ru-RU" sz="1000" dirty="0"/>
          </a:p>
        </p:txBody>
      </p:sp>
    </p:spTree>
    <p:extLst>
      <p:ext uri="{BB962C8B-B14F-4D97-AF65-F5344CB8AC3E}">
        <p14:creationId xmlns:p14="http://schemas.microsoft.com/office/powerpoint/2010/main" val="15805933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696888" y="2027213"/>
            <a:ext cx="6159715" cy="2848793"/>
          </a:xfrm>
          <a:solidFill>
            <a:schemeClr val="bg1">
              <a:alpha val="50000"/>
            </a:schemeClr>
          </a:solidFill>
        </p:spPr>
        <p:txBody>
          <a:bodyPr>
            <a:normAutofit lnSpcReduction="10000"/>
          </a:bodyPr>
          <a:lstStyle/>
          <a:p>
            <a:pPr marL="0" indent="361950" algn="just">
              <a:buNone/>
            </a:pPr>
            <a:r>
              <a:rPr lang="ru-RU" sz="1400" dirty="0"/>
              <a:t>В </a:t>
            </a:r>
            <a:r>
              <a:rPr lang="ru-RU" sz="1400" dirty="0" smtClean="0"/>
              <a:t>целом, </a:t>
            </a:r>
            <a:r>
              <a:rPr lang="ru-RU" sz="1400" dirty="0"/>
              <a:t>на основе </a:t>
            </a:r>
            <a:r>
              <a:rPr lang="ru-RU" sz="1400" dirty="0" smtClean="0"/>
              <a:t>результатов исследований </a:t>
            </a:r>
            <a:r>
              <a:rPr lang="ru-RU" sz="1400" dirty="0"/>
              <a:t>2015 г. и анализа фондовых материалов НИИПЭС СВФУ можно сделать вывод, что территория </a:t>
            </a:r>
            <a:r>
              <a:rPr lang="ru-RU" sz="1400" dirty="0" err="1"/>
              <a:t>Мирнинского</a:t>
            </a:r>
            <a:r>
              <a:rPr lang="ru-RU" sz="1400" dirty="0"/>
              <a:t> района РС (Я) подвержена разноплановому техногенному воздействию с формированием техногенно-преобразованных ландшафтов. </a:t>
            </a:r>
          </a:p>
          <a:p>
            <a:pPr marL="0" indent="361950" algn="just">
              <a:buNone/>
            </a:pPr>
            <a:r>
              <a:rPr lang="ru-RU" sz="1400" dirty="0"/>
              <a:t>При этом воздействие алмазодобывающей промышленности на примере объектов </a:t>
            </a:r>
            <a:r>
              <a:rPr lang="ru-RU" sz="1400" dirty="0" err="1"/>
              <a:t>МГОКа</a:t>
            </a:r>
            <a:r>
              <a:rPr lang="ru-RU" sz="1400" dirty="0"/>
              <a:t> носит площадной и долговременный характер, а эколого-геохимическая ситуация в зоне воздействия нефтегазодобывающего комплекса характеризуется как </a:t>
            </a:r>
            <a:r>
              <a:rPr lang="ru-RU" sz="1400" dirty="0" smtClean="0"/>
              <a:t>умеренно- </a:t>
            </a:r>
            <a:r>
              <a:rPr lang="ru-RU" sz="1400" dirty="0"/>
              <a:t>и </a:t>
            </a:r>
            <a:r>
              <a:rPr lang="ru-RU" sz="1400" dirty="0" smtClean="0"/>
              <a:t>высоко </a:t>
            </a:r>
            <a:r>
              <a:rPr lang="ru-RU" sz="1400" dirty="0"/>
              <a:t>опасная с локальными участками чрезвычайно опасной категории загрязнения. </a:t>
            </a:r>
          </a:p>
          <a:p>
            <a:pPr marL="0" indent="361950" algn="just">
              <a:buNone/>
            </a:pPr>
            <a:r>
              <a:rPr lang="ru-RU" sz="1400" dirty="0"/>
              <a:t>Воздействие нефтегазодобывающего комплекса на данный момент проявляется локально, но на этих участках носит необратимый характер.</a:t>
            </a:r>
          </a:p>
          <a:p>
            <a:endParaRPr lang="ru-RU" dirty="0"/>
          </a:p>
        </p:txBody>
      </p:sp>
      <p:sp>
        <p:nvSpPr>
          <p:cNvPr id="3" name="Номер слайда 2"/>
          <p:cNvSpPr>
            <a:spLocks noGrp="1"/>
          </p:cNvSpPr>
          <p:nvPr>
            <p:ph type="sldNum" sz="quarter" idx="12"/>
          </p:nvPr>
        </p:nvSpPr>
        <p:spPr/>
        <p:txBody>
          <a:bodyPr/>
          <a:lstStyle/>
          <a:p>
            <a:fld id="{CE5D3092-A279-4B3A-894A-869A53157DE6}" type="slidenum">
              <a:rPr lang="ru-RU" smtClean="0">
                <a:solidFill>
                  <a:srgbClr val="073E87"/>
                </a:solidFill>
              </a:rPr>
              <a:pPr/>
              <a:t>9</a:t>
            </a:fld>
            <a:endParaRPr lang="ru-RU">
              <a:solidFill>
                <a:srgbClr val="073E87"/>
              </a:solidFill>
            </a:endParaRPr>
          </a:p>
        </p:txBody>
      </p:sp>
      <p:pic>
        <p:nvPicPr>
          <p:cNvPr id="614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5" y="123479"/>
            <a:ext cx="2440420"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a:spLocks noGrp="1" noChangeArrowheads="1"/>
          </p:cNvSpPr>
          <p:nvPr>
            <p:ph type="title" idx="4294967295"/>
          </p:nvPr>
        </p:nvSpPr>
        <p:spPr>
          <a:xfrm>
            <a:off x="96521" y="4693452"/>
            <a:ext cx="2531263" cy="313366"/>
          </a:xfrm>
        </p:spPr>
        <p:txBody>
          <a:bodyPr anchor="b">
            <a:normAutofit fontScale="90000"/>
          </a:bodyPr>
          <a:lstStyle/>
          <a:p>
            <a:pPr eaLnBrk="1" hangingPunct="1">
              <a:defRPr/>
            </a:pPr>
            <a:r>
              <a:rPr lang="ru-RU" altLang="ru-RU" sz="1200" dirty="0" smtClean="0">
                <a:solidFill>
                  <a:schemeClr val="tx1"/>
                </a:solidFill>
                <a:latin typeface="Times New Roman" pitchFamily="18" charset="0"/>
              </a:rPr>
              <a:t>Преобразование мерзлотных перегнойно-глеевых почв </a:t>
            </a:r>
            <a:br>
              <a:rPr lang="ru-RU" altLang="ru-RU" sz="1200" dirty="0" smtClean="0">
                <a:solidFill>
                  <a:schemeClr val="tx1"/>
                </a:solidFill>
                <a:latin typeface="Times New Roman" pitchFamily="18" charset="0"/>
              </a:rPr>
            </a:br>
            <a:r>
              <a:rPr lang="ru-RU" altLang="ru-RU" sz="1200" dirty="0" smtClean="0">
                <a:solidFill>
                  <a:schemeClr val="tx1"/>
                </a:solidFill>
                <a:latin typeface="Times New Roman" pitchFamily="18" charset="0"/>
              </a:rPr>
              <a:t>в результате </a:t>
            </a:r>
            <a:r>
              <a:rPr lang="ru-RU" altLang="ru-RU" sz="1200" dirty="0" err="1" smtClean="0">
                <a:solidFill>
                  <a:schemeClr val="tx1"/>
                </a:solidFill>
                <a:latin typeface="Times New Roman" pitchFamily="18" charset="0"/>
              </a:rPr>
              <a:t>нефтезагрязнения</a:t>
            </a:r>
            <a:r>
              <a:rPr lang="ru-RU" altLang="ru-RU" sz="1200" dirty="0" smtClean="0">
                <a:solidFill>
                  <a:schemeClr val="tx1"/>
                </a:solidFill>
                <a:latin typeface="Times New Roman" pitchFamily="18" charset="0"/>
              </a:rPr>
              <a:t> </a:t>
            </a:r>
          </a:p>
        </p:txBody>
      </p:sp>
      <p:sp>
        <p:nvSpPr>
          <p:cNvPr id="9" name="Text Box 12"/>
          <p:cNvSpPr txBox="1">
            <a:spLocks noChangeArrowheads="1"/>
          </p:cNvSpPr>
          <p:nvPr/>
        </p:nvSpPr>
        <p:spPr bwMode="auto">
          <a:xfrm>
            <a:off x="2073275" y="51768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altLang="ru-RU" sz="1800" b="0" i="0" u="none" strike="noStrike" kern="0" cap="none" spc="0" normalizeH="0" baseline="0" noProof="0" smtClean="0">
              <a:ln>
                <a:noFill/>
              </a:ln>
              <a:solidFill>
                <a:srgbClr val="000000"/>
              </a:solidFill>
              <a:effectLst/>
              <a:uLnTx/>
              <a:uFillTx/>
              <a:latin typeface="Arial" charset="0"/>
              <a:cs typeface="Arial" charset="0"/>
            </a:endParaRPr>
          </a:p>
        </p:txBody>
      </p:sp>
      <p:pic>
        <p:nvPicPr>
          <p:cNvPr id="13" name="Рисунок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75656" y="3291830"/>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512" y="3291830"/>
            <a:ext cx="1009683"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Заголовок 3"/>
          <p:cNvSpPr>
            <a:spLocks noGrp="1"/>
          </p:cNvSpPr>
          <p:nvPr>
            <p:ph type="title"/>
          </p:nvPr>
        </p:nvSpPr>
        <p:spPr>
          <a:xfrm>
            <a:off x="2677068" y="253746"/>
            <a:ext cx="6009731" cy="445796"/>
          </a:xfrm>
        </p:spPr>
        <p:txBody>
          <a:bodyPr>
            <a:noAutofit/>
          </a:bodyPr>
          <a:lstStyle/>
          <a:p>
            <a:r>
              <a:rPr lang="ru-RU" sz="1600" dirty="0"/>
              <a:t>ВЫПОЛНЕНИЕ ГОСУДАРСТВЕННОГО ЗАКАЗА НА НИР РЕСПУБЛИКИ САХА (ЯКУТИЯ)</a:t>
            </a:r>
          </a:p>
        </p:txBody>
      </p:sp>
      <p:sp>
        <p:nvSpPr>
          <p:cNvPr id="15" name="Объект 1"/>
          <p:cNvSpPr txBox="1">
            <a:spLocks/>
          </p:cNvSpPr>
          <p:nvPr/>
        </p:nvSpPr>
        <p:spPr>
          <a:xfrm>
            <a:off x="2771800" y="712589"/>
            <a:ext cx="6084803" cy="1294011"/>
          </a:xfrm>
          <a:prstGeom prst="rect">
            <a:avLst/>
          </a:prstGeom>
        </p:spPr>
        <p:txBody>
          <a:bodyPr vert="horz" lIns="91440" tIns="45720" rIns="91440" bIns="45720" rtlCol="0">
            <a:normAutofit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Font typeface="Symbol" pitchFamily="18" charset="2"/>
              <a:buNone/>
            </a:pPr>
            <a:r>
              <a:rPr lang="ru-RU" sz="1600" b="1" smtClean="0"/>
              <a:t>Проведение анализа состояния экосистем в районе развития нефтегазодобывающего комплекса на территории Мирнинского, Вилюйского, Ленского районов Республики Саха (Якутия)</a:t>
            </a:r>
          </a:p>
          <a:p>
            <a:pPr marL="0" indent="0" algn="ctr">
              <a:buFont typeface="Symbol" pitchFamily="18" charset="2"/>
              <a:buNone/>
            </a:pPr>
            <a:r>
              <a:rPr lang="ru-RU" sz="1600" smtClean="0"/>
              <a:t>Руководитель – д .б.н. Вольперт Я.Л.</a:t>
            </a:r>
          </a:p>
          <a:p>
            <a:pPr marL="0" indent="0">
              <a:buFont typeface="Symbol" pitchFamily="18" charset="2"/>
              <a:buNone/>
            </a:pPr>
            <a:endParaRPr lang="ru-RU" sz="1600" dirty="0"/>
          </a:p>
        </p:txBody>
      </p:sp>
      <p:sp>
        <p:nvSpPr>
          <p:cNvPr id="4" name="Стрелка вправо 3"/>
          <p:cNvSpPr/>
          <p:nvPr/>
        </p:nvSpPr>
        <p:spPr>
          <a:xfrm>
            <a:off x="1219703" y="3867894"/>
            <a:ext cx="216023" cy="1177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245739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1_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2_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3_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2473</TotalTime>
  <Words>3563</Words>
  <Application>Microsoft Office PowerPoint</Application>
  <PresentationFormat>Экран (16:9)</PresentationFormat>
  <Paragraphs>339</Paragraphs>
  <Slides>29</Slides>
  <Notes>3</Notes>
  <HiddenSlides>0</HiddenSlides>
  <MMClips>0</MMClips>
  <ScaleCrop>false</ScaleCrop>
  <HeadingPairs>
    <vt:vector size="4" baseType="variant">
      <vt:variant>
        <vt:lpstr>Тема</vt:lpstr>
      </vt:variant>
      <vt:variant>
        <vt:i4>4</vt:i4>
      </vt:variant>
      <vt:variant>
        <vt:lpstr>Заголовки слайдов</vt:lpstr>
      </vt:variant>
      <vt:variant>
        <vt:i4>29</vt:i4>
      </vt:variant>
    </vt:vector>
  </HeadingPairs>
  <TitlesOfParts>
    <vt:vector size="33" baseType="lpstr">
      <vt:lpstr>Волна</vt:lpstr>
      <vt:lpstr>1_Волна</vt:lpstr>
      <vt:lpstr>2_Волна</vt:lpstr>
      <vt:lpstr>3_Волна</vt:lpstr>
      <vt:lpstr>Итоги научной деятельности НИИ прикладной экологии Севера за 2015 г.</vt:lpstr>
      <vt:lpstr>Научные исследования в нашем Институте проводятся по трём из восьми укрупненных научных направлений Университета: </vt:lpstr>
      <vt:lpstr>Кадровый состав НИИПЭС</vt:lpstr>
      <vt:lpstr>Структурные подразделения НИИПЭС</vt:lpstr>
      <vt:lpstr>Тематический план НИИ прикладной экологии Севера СВФУ</vt:lpstr>
      <vt:lpstr>РЕЗУЛЬТАТЫ НИР БАЗОВОЙ ЧАСТИ ГОСЗАДАНИЯ МОН РФ</vt:lpstr>
      <vt:lpstr>ВЫПОЛНЕНИЕ ГОСУДАРСТВЕННОГО ЗАКАЗА НА НИР РЕСПУБЛИКИ САХА (ЯКУТИЯ)</vt:lpstr>
      <vt:lpstr>Презентация PowerPoint</vt:lpstr>
      <vt:lpstr>Преобразование мерзлотных перегнойно-глеевых почв  в результате нефтезагрязнения </vt:lpstr>
      <vt:lpstr>ВЫПОЛНЕНИЕ ГОСУДАРСТВЕННОГО ЗАКАЗА НА НИР РЕСПУБЛИКИ САХА (ЯКУТИЯ)</vt:lpstr>
      <vt:lpstr>РЕЗУЛЬТАТЫ ХОЗДОГОВОРНЫХ НИР</vt:lpstr>
      <vt:lpstr>РЕЗУЛЬТАТЫ ХОЗДОГОВОРНЫХ НИР</vt:lpstr>
      <vt:lpstr>РЕЗУЛЬТАТЫ ХОЗДОГОВОРНЫХ НИР</vt:lpstr>
      <vt:lpstr>РЕЗУЛЬТАТЫ ХОЗДОГОВОРНЫХ НИР</vt:lpstr>
      <vt:lpstr>Лаборатория физико-химических методов анализа</vt:lpstr>
      <vt:lpstr>В марте 2015 года на базе лаборатории «Музей мамонта им П.А. Лазарева» НИИПЭС был открыт Международный центр коллективного пользования «Молекулярная палеонтология» (МЦКП)</vt:lpstr>
      <vt:lpstr>Презентация PowerPoint</vt:lpstr>
      <vt:lpstr>Объем бюджетного финансирования НИР за период 2011-2015 годы</vt:lpstr>
      <vt:lpstr>Объем внебюджетного финансирования НИР за период 2011-2015 годы</vt:lpstr>
      <vt:lpstr>Научная школа Д.Д. Саввинова</vt:lpstr>
      <vt:lpstr>Повышение квалификации сотрудников НИИПЭС СВФУ в 2015 году</vt:lpstr>
      <vt:lpstr>Работа с кадрами</vt:lpstr>
      <vt:lpstr>Презентация PowerPoint</vt:lpstr>
      <vt:lpstr>Монографии, изданные в 2015 году</vt:lpstr>
      <vt:lpstr>Презентация PowerPoint</vt:lpstr>
      <vt:lpstr>Презентация PowerPoint</vt:lpstr>
      <vt:lpstr>По итогам проведения конкурсов в 2015 году  выиграны следующие международные, федеральные и республиканские гранты:</vt:lpstr>
      <vt:lpstr>Признание достижений НИИПЭС СВФУ в 2015 г.</vt:lpstr>
      <vt:lpstr>Благодарю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Итоги научной деятельности НИИ прикладной экологии Севера за 2015 г.</dc:title>
  <dc:creator>1</dc:creator>
  <cp:lastModifiedBy>1</cp:lastModifiedBy>
  <cp:revision>99</cp:revision>
  <dcterms:created xsi:type="dcterms:W3CDTF">2016-02-17T08:12:52Z</dcterms:created>
  <dcterms:modified xsi:type="dcterms:W3CDTF">2016-03-16T07:43:31Z</dcterms:modified>
</cp:coreProperties>
</file>